
<file path=[Content_Types].xml><?xml version="1.0" encoding="utf-8"?>
<Types xmlns="http://schemas.openxmlformats.org/package/2006/content-types">
  <Default ContentType="application/xml" Extension="xml"/>
  <Default ContentType="image/jpeg" Extension="jpeg"/>
  <Default ContentType="image/jpeg" Extension="jpg"/>
  <Default ContentType="application/vnd.openxmlformats-package.relationships+xml" Extension="rels"/>
  <Default ContentType="image/vnd.ms-photo" Extension="wdp"/>
  <Default ContentType="application/vnd.openxmlformats-officedocument.presentationml.printerSettings" Extension="bin"/>
  <Default ContentType="image/png" Extension="png"/>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4" Target="docProps/app.xml" Type="http://schemas.openxmlformats.org/officeDocument/2006/relationships/extended-properties"/><Relationship Id="rId1" Target="ppt/presentation.xml" Type="http://schemas.openxmlformats.org/officeDocument/2006/relationships/officeDocument"/><Relationship Id="rId2" Target="docProps/thumbnail.jpeg" Type="http://schemas.openxmlformats.org/package/2006/relationships/metadata/thumbnail"/><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9" r:id="rId3"/>
    <p:sldId id="264" r:id="rId4"/>
    <p:sldId id="260" r:id="rId5"/>
    <p:sldId id="261" r:id="rId6"/>
    <p:sldId id="262" r:id="rId7"/>
    <p:sldId id="263" r:id="rId8"/>
  </p:sldIdLst>
  <p:sldSz cx="6858000" cy="9144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4032" y="-11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840568"/>
            <a:ext cx="5829300" cy="1960033"/>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79195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2278717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3729037" y="488951"/>
            <a:ext cx="1157288" cy="104013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257175" y="488951"/>
            <a:ext cx="3357563" cy="104013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1002168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694059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5" y="5875867"/>
            <a:ext cx="5829300" cy="1816100"/>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59878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766085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6184"/>
            <a:ext cx="6172200" cy="1524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266085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55707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3386429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4067"/>
            <a:ext cx="2256235" cy="154940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1835248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400800"/>
            <a:ext cx="4114800" cy="755651"/>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C1E5992-205C-4A71-A33A-A2A936702ADB}" type="datetimeFigureOut">
              <a:rPr lang="es-ES" smtClean="0"/>
              <a:t>30/1/18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3B10F8A-13A2-4ED6-BB63-4BFAD2B21FC7}" type="slidenum">
              <a:rPr lang="es-ES" smtClean="0"/>
              <a:t>‹Nr.›</a:t>
            </a:fld>
            <a:endParaRPr lang="es-ES"/>
          </a:p>
        </p:txBody>
      </p:sp>
    </p:spTree>
    <p:extLst>
      <p:ext uri="{BB962C8B-B14F-4D97-AF65-F5344CB8AC3E}">
        <p14:creationId xmlns:p14="http://schemas.microsoft.com/office/powerpoint/2010/main" val="5075612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C1E5992-205C-4A71-A33A-A2A936702ADB}" type="datetimeFigureOut">
              <a:rPr lang="es-ES" smtClean="0"/>
              <a:t>30/1/18</a:t>
            </a:fld>
            <a:endParaRPr lang="es-ES"/>
          </a:p>
        </p:txBody>
      </p:sp>
      <p:sp>
        <p:nvSpPr>
          <p:cNvPr id="5" name="4 Marcador de pie de página"/>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3B10F8A-13A2-4ED6-BB63-4BFAD2B21FC7}" type="slidenum">
              <a:rPr lang="es-ES" smtClean="0"/>
              <a:t>‹Nr.›</a:t>
            </a:fld>
            <a:endParaRPr lang="es-ES"/>
          </a:p>
        </p:txBody>
      </p:sp>
    </p:spTree>
    <p:extLst>
      <p:ext uri="{BB962C8B-B14F-4D97-AF65-F5344CB8AC3E}">
        <p14:creationId xmlns:p14="http://schemas.microsoft.com/office/powerpoint/2010/main" val="2424279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1" Target="../media/image12.jpeg" Type="http://schemas.openxmlformats.org/officeDocument/2006/relationships/image"/><Relationship Id="rId12" Target="../media/image13.jpeg" Type="http://schemas.openxmlformats.org/officeDocument/2006/relationships/image"/><Relationship Id="rId13" Target="../media/image14.jpeg" Type="http://schemas.openxmlformats.org/officeDocument/2006/relationships/image"/><Relationship Id="rId14" Target="../media/image15.jpeg" Type="http://schemas.openxmlformats.org/officeDocument/2006/relationships/image"/><Relationship Id="rId15" Target="../media/image16.jpeg" Type="http://schemas.openxmlformats.org/officeDocument/2006/relationships/image"/><Relationship Id="rId1" Target="../slideLayouts/slideLayout2.xml" Type="http://schemas.openxmlformats.org/officeDocument/2006/relationships/slideLayout"/><Relationship Id="rId2" Target="../media/image3.jpeg" Type="http://schemas.openxmlformats.org/officeDocument/2006/relationships/image"/><Relationship Id="rId3" Target="../media/image4.jpeg" Type="http://schemas.openxmlformats.org/officeDocument/2006/relationships/image"/><Relationship Id="rId4" Target="../media/image5.jpeg" Type="http://schemas.openxmlformats.org/officeDocument/2006/relationships/image"/><Relationship Id="rId5" Target="../media/image6.jpeg" Type="http://schemas.openxmlformats.org/officeDocument/2006/relationships/image"/><Relationship Id="rId6" Target="../media/image7.jpeg" Type="http://schemas.openxmlformats.org/officeDocument/2006/relationships/image"/><Relationship Id="rId7" Target="../media/image8.jpeg" Type="http://schemas.openxmlformats.org/officeDocument/2006/relationships/image"/><Relationship Id="rId8" Target="../media/image9.jpeg" Type="http://schemas.openxmlformats.org/officeDocument/2006/relationships/image"/><Relationship Id="rId9" Target="../media/image10.jpeg" Type="http://schemas.openxmlformats.org/officeDocument/2006/relationships/image"/><Relationship Id="rId10" Target="../media/image11.jpeg" Type="http://schemas.openxmlformats.org/officeDocument/2006/relationships/image"/></Relationships>
</file>

<file path=ppt/slides/_rels/slide5.xml.rels><?xml version="1.0" encoding="UTF-8" standalone="yes" ?><Relationships xmlns="http://schemas.openxmlformats.org/package/2006/relationships"><Relationship Id="rId11" Target="../media/image14.jpeg" Type="http://schemas.openxmlformats.org/officeDocument/2006/relationships/image"/><Relationship Id="rId12" Target="../media/image15.jpeg" Type="http://schemas.openxmlformats.org/officeDocument/2006/relationships/image"/><Relationship Id="rId13" Target="../media/image16.jpeg" Type="http://schemas.openxmlformats.org/officeDocument/2006/relationships/image"/><Relationship Id="rId1" Target="../slideLayouts/slideLayout2.xml" Type="http://schemas.openxmlformats.org/officeDocument/2006/relationships/slideLayout"/><Relationship Id="rId2" Target="../media/image3.jpeg" Type="http://schemas.openxmlformats.org/officeDocument/2006/relationships/image"/><Relationship Id="rId3" Target="../media/image4.jpeg" Type="http://schemas.openxmlformats.org/officeDocument/2006/relationships/image"/><Relationship Id="rId4" Target="../media/image5.jpeg" Type="http://schemas.openxmlformats.org/officeDocument/2006/relationships/image"/><Relationship Id="rId5" Target="../media/image11.jpeg" Type="http://schemas.openxmlformats.org/officeDocument/2006/relationships/image"/><Relationship Id="rId6" Target="../media/image17.jpeg" Type="http://schemas.openxmlformats.org/officeDocument/2006/relationships/image"/><Relationship Id="rId7" Target="../media/image18.jpeg" Type="http://schemas.openxmlformats.org/officeDocument/2006/relationships/image"/><Relationship Id="rId8" Target="../media/image7.jpeg" Type="http://schemas.openxmlformats.org/officeDocument/2006/relationships/image"/><Relationship Id="rId9" Target="../media/image12.jpeg" Type="http://schemas.openxmlformats.org/officeDocument/2006/relationships/image"/><Relationship Id="rId10" Target="../media/image13.jpeg" Type="http://schemas.openxmlformats.org/officeDocument/2006/relationships/image"/></Relationships>
</file>

<file path=ppt/slides/_rels/slide6.xml.rels><?xml version="1.0" encoding="UTF-8" standalone="yes" ?><Relationships xmlns="http://schemas.openxmlformats.org/package/2006/relationships"><Relationship Id="rId11" Target="../media/image15.jpeg" Type="http://schemas.openxmlformats.org/officeDocument/2006/relationships/image"/><Relationship Id="rId12" Target="../media/image16.jpeg" Type="http://schemas.openxmlformats.org/officeDocument/2006/relationships/image"/><Relationship Id="rId13" Target="../media/image21.jpeg" Type="http://schemas.openxmlformats.org/officeDocument/2006/relationships/image"/><Relationship Id="rId14" Target="../media/image13.jpeg" Type="http://schemas.openxmlformats.org/officeDocument/2006/relationships/image"/><Relationship Id="rId1" Target="../slideLayouts/slideLayout2.xml" Type="http://schemas.openxmlformats.org/officeDocument/2006/relationships/slideLayout"/><Relationship Id="rId2" Target="../media/image19.jpeg" Type="http://schemas.openxmlformats.org/officeDocument/2006/relationships/image"/><Relationship Id="rId3" Target="../media/hdphoto1.wdp" Type="http://schemas.microsoft.com/office/2007/relationships/hdphoto"/><Relationship Id="rId4" Target="../media/image4.jpeg" Type="http://schemas.openxmlformats.org/officeDocument/2006/relationships/image"/><Relationship Id="rId5" Target="../media/image5.jpeg" Type="http://schemas.openxmlformats.org/officeDocument/2006/relationships/image"/><Relationship Id="rId6" Target="../media/image7.jpeg" Type="http://schemas.openxmlformats.org/officeDocument/2006/relationships/image"/><Relationship Id="rId7" Target="../media/image20.jpeg" Type="http://schemas.openxmlformats.org/officeDocument/2006/relationships/image"/><Relationship Id="rId8" Target="../media/image12.jpeg" Type="http://schemas.openxmlformats.org/officeDocument/2006/relationships/image"/><Relationship Id="rId9" Target="../media/image14.jpeg" Type="http://schemas.openxmlformats.org/officeDocument/2006/relationships/image"/><Relationship Id="rId10" Target="../media/image11.jpeg" Type="http://schemas.openxmlformats.org/officeDocument/2006/relationships/image"/></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info@restaurantemuxia.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l="4050" t="1286" r="37562" b="-1286"/>
          <a:stretch/>
        </p:blipFill>
        <p:spPr>
          <a:xfrm>
            <a:off x="-171400" y="-150062"/>
            <a:ext cx="7225343" cy="9618606"/>
          </a:xfrm>
        </p:spPr>
      </p:pic>
      <p:sp>
        <p:nvSpPr>
          <p:cNvPr id="7" name="6 CuadroTexto"/>
          <p:cNvSpPr txBox="1"/>
          <p:nvPr/>
        </p:nvSpPr>
        <p:spPr>
          <a:xfrm>
            <a:off x="6110112" y="132888"/>
            <a:ext cx="432048" cy="3170099"/>
          </a:xfrm>
          <a:prstGeom prst="rect">
            <a:avLst/>
          </a:prstGeom>
          <a:noFill/>
        </p:spPr>
        <p:txBody>
          <a:bodyPr wrap="square" rtlCol="0">
            <a:spAutoFit/>
          </a:bodyPr>
          <a:lstStyle/>
          <a:p>
            <a:r>
              <a:rPr lang="es-ES" sz="4000" b="1" dirty="0">
                <a:solidFill>
                  <a:schemeClr val="tx2">
                    <a:lumMod val="60000"/>
                    <a:lumOff val="40000"/>
                  </a:schemeClr>
                </a:solidFill>
              </a:rPr>
              <a:t>MUXIA</a:t>
            </a:r>
          </a:p>
        </p:txBody>
      </p:sp>
      <p:sp>
        <p:nvSpPr>
          <p:cNvPr id="8" name="7 CuadroTexto"/>
          <p:cNvSpPr txBox="1"/>
          <p:nvPr/>
        </p:nvSpPr>
        <p:spPr>
          <a:xfrm>
            <a:off x="5731421" y="1259632"/>
            <a:ext cx="288032" cy="3477875"/>
          </a:xfrm>
          <a:prstGeom prst="rect">
            <a:avLst/>
          </a:prstGeom>
          <a:noFill/>
        </p:spPr>
        <p:txBody>
          <a:bodyPr wrap="square" rtlCol="0">
            <a:spAutoFit/>
          </a:bodyPr>
          <a:lstStyle/>
          <a:p>
            <a:r>
              <a:rPr lang="es-ES" sz="2000" b="1" dirty="0">
                <a:solidFill>
                  <a:prstClr val="black"/>
                </a:solidFill>
              </a:rPr>
              <a:t>RESTAURANTE</a:t>
            </a:r>
          </a:p>
        </p:txBody>
      </p:sp>
      <p:sp>
        <p:nvSpPr>
          <p:cNvPr id="10" name="9 CuadroTexto"/>
          <p:cNvSpPr txBox="1"/>
          <p:nvPr/>
        </p:nvSpPr>
        <p:spPr>
          <a:xfrm>
            <a:off x="5463746" y="2189039"/>
            <a:ext cx="267675" cy="3170099"/>
          </a:xfrm>
          <a:prstGeom prst="rect">
            <a:avLst/>
          </a:prstGeom>
          <a:noFill/>
        </p:spPr>
        <p:txBody>
          <a:bodyPr wrap="square" rtlCol="0">
            <a:spAutoFit/>
          </a:bodyPr>
          <a:lstStyle/>
          <a:p>
            <a:r>
              <a:rPr lang="es-ES" sz="2000" b="1" dirty="0">
                <a:solidFill>
                  <a:prstClr val="black"/>
                </a:solidFill>
              </a:rPr>
              <a:t>CERVECERIA</a:t>
            </a:r>
          </a:p>
        </p:txBody>
      </p:sp>
      <p:sp>
        <p:nvSpPr>
          <p:cNvPr id="11" name="10 CuadroTexto"/>
          <p:cNvSpPr txBox="1"/>
          <p:nvPr/>
        </p:nvSpPr>
        <p:spPr>
          <a:xfrm>
            <a:off x="5175714" y="3262951"/>
            <a:ext cx="288032" cy="3477875"/>
          </a:xfrm>
          <a:prstGeom prst="rect">
            <a:avLst/>
          </a:prstGeom>
          <a:noFill/>
        </p:spPr>
        <p:txBody>
          <a:bodyPr wrap="square" rtlCol="0">
            <a:spAutoFit/>
          </a:bodyPr>
          <a:lstStyle/>
          <a:p>
            <a:r>
              <a:rPr lang="es-ES" sz="2000" b="1" dirty="0">
                <a:solidFill>
                  <a:prstClr val="black"/>
                </a:solidFill>
              </a:rPr>
              <a:t>MARISQUERIA</a:t>
            </a:r>
          </a:p>
        </p:txBody>
      </p:sp>
      <p:sp>
        <p:nvSpPr>
          <p:cNvPr id="14" name="13 CuadroTexto"/>
          <p:cNvSpPr txBox="1"/>
          <p:nvPr/>
        </p:nvSpPr>
        <p:spPr>
          <a:xfrm>
            <a:off x="476672" y="251520"/>
            <a:ext cx="184731" cy="369332"/>
          </a:xfrm>
          <a:prstGeom prst="rect">
            <a:avLst/>
          </a:prstGeom>
          <a:noFill/>
        </p:spPr>
        <p:txBody>
          <a:bodyPr wrap="none" rtlCol="0">
            <a:spAutoFit/>
          </a:bodyPr>
          <a:lstStyle/>
          <a:p>
            <a:endParaRPr lang="es-ES" dirty="0">
              <a:solidFill>
                <a:prstClr val="black"/>
              </a:solidFill>
            </a:endParaRPr>
          </a:p>
        </p:txBody>
      </p:sp>
      <p:sp>
        <p:nvSpPr>
          <p:cNvPr id="19" name="18 CuadroTexto"/>
          <p:cNvSpPr txBox="1"/>
          <p:nvPr/>
        </p:nvSpPr>
        <p:spPr>
          <a:xfrm>
            <a:off x="0" y="-45646"/>
            <a:ext cx="1772816" cy="3308598"/>
          </a:xfrm>
          <a:prstGeom prst="rect">
            <a:avLst/>
          </a:prstGeom>
          <a:noFill/>
        </p:spPr>
        <p:txBody>
          <a:bodyPr wrap="square" rtlCol="0">
            <a:spAutoFit/>
          </a:bodyPr>
          <a:lstStyle/>
          <a:p>
            <a:pPr algn="ctr"/>
            <a:r>
              <a:rPr lang="es-ES" sz="1900" b="1" dirty="0" smtClean="0">
                <a:solidFill>
                  <a:schemeClr val="bg1"/>
                </a:solidFill>
              </a:rPr>
              <a:t>Camino </a:t>
            </a:r>
            <a:r>
              <a:rPr lang="es-ES" sz="1900" b="1" smtClean="0">
                <a:solidFill>
                  <a:schemeClr val="bg1"/>
                </a:solidFill>
              </a:rPr>
              <a:t>de </a:t>
            </a:r>
            <a:r>
              <a:rPr lang="es-ES" sz="1900" b="1" smtClean="0">
                <a:solidFill>
                  <a:schemeClr val="bg1"/>
                </a:solidFill>
              </a:rPr>
              <a:t>Hormigueras</a:t>
            </a:r>
            <a:r>
              <a:rPr lang="es-ES" sz="1900" b="1" dirty="0" smtClean="0">
                <a:solidFill>
                  <a:schemeClr val="bg1"/>
                </a:solidFill>
              </a:rPr>
              <a:t>, 112</a:t>
            </a:r>
          </a:p>
          <a:p>
            <a:pPr algn="ctr"/>
            <a:r>
              <a:rPr lang="es-ES" sz="1900" b="1" dirty="0" smtClean="0">
                <a:solidFill>
                  <a:schemeClr val="bg1"/>
                </a:solidFill>
              </a:rPr>
              <a:t>Polígono Industrial de Vallecas</a:t>
            </a:r>
          </a:p>
          <a:p>
            <a:pPr algn="ctr"/>
            <a:r>
              <a:rPr lang="es-ES" sz="1900" b="1" dirty="0" smtClean="0">
                <a:solidFill>
                  <a:schemeClr val="bg1"/>
                </a:solidFill>
              </a:rPr>
              <a:t>28031 – Madrid</a:t>
            </a:r>
          </a:p>
          <a:p>
            <a:pPr algn="ctr"/>
            <a:r>
              <a:rPr lang="es-ES" sz="1900" b="1" dirty="0" smtClean="0">
                <a:solidFill>
                  <a:schemeClr val="bg1"/>
                </a:solidFill>
              </a:rPr>
              <a:t>Telf.: 91 332 93 43/650 450 970</a:t>
            </a:r>
          </a:p>
          <a:p>
            <a:pPr algn="ctr"/>
            <a:r>
              <a:rPr lang="es-ES" sz="1900" b="1" dirty="0" smtClean="0">
                <a:solidFill>
                  <a:schemeClr val="bg1"/>
                </a:solidFill>
              </a:rPr>
              <a:t>info@restaurantemuxia.es</a:t>
            </a:r>
            <a:endParaRPr lang="es-ES" sz="1900" b="1" dirty="0">
              <a:solidFill>
                <a:schemeClr val="bg1"/>
              </a:solidFill>
            </a:endParaRPr>
          </a:p>
        </p:txBody>
      </p:sp>
    </p:spTree>
    <p:extLst>
      <p:ext uri="{BB962C8B-B14F-4D97-AF65-F5344CB8AC3E}">
        <p14:creationId xmlns:p14="http://schemas.microsoft.com/office/powerpoint/2010/main" val="3749069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artel informativo información alegremos restaurantes"/>
          <p:cNvPicPr/>
          <p:nvPr/>
        </p:nvPicPr>
        <p:blipFill rotWithShape="1">
          <a:blip r:embed="rId2">
            <a:extLst>
              <a:ext uri="{28A0092B-C50C-407E-A947-70E740481C1C}">
                <a14:useLocalDpi xmlns:a14="http://schemas.microsoft.com/office/drawing/2010/main" val="0"/>
              </a:ext>
            </a:extLst>
          </a:blip>
          <a:srcRect l="18947" r="19715"/>
          <a:stretch/>
        </p:blipFill>
        <p:spPr bwMode="auto">
          <a:xfrm>
            <a:off x="332656" y="1691680"/>
            <a:ext cx="5749766" cy="5441598"/>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3834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Times New Roman" pitchFamily="18" charset="0"/>
                <a:cs typeface="Times New Roman" pitchFamily="18" charset="0"/>
              </a:rPr>
              <a:t>CONDICIONES GENERALES</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a:xfrm>
            <a:off x="332656" y="2267744"/>
            <a:ext cx="6172200" cy="6034617"/>
          </a:xfrm>
        </p:spPr>
        <p:txBody>
          <a:bodyPr>
            <a:normAutofit fontScale="70000" lnSpcReduction="20000"/>
          </a:bodyPr>
          <a:lstStyle/>
          <a:p>
            <a:pPr marL="0" indent="457200" algn="just">
              <a:buNone/>
            </a:pPr>
            <a:r>
              <a:rPr lang="es-ES" dirty="0" smtClean="0">
                <a:latin typeface="Times New Roman" panose="02020603050405020304" pitchFamily="18" charset="0"/>
                <a:cs typeface="Times New Roman" panose="02020603050405020304" pitchFamily="18" charset="0"/>
              </a:rPr>
              <a:t>Concertaremos una visita a nuestras instalaciones para que vean los espacios donde se realizará el evento y nos consulten todas las dudas que les puedan surgir, escuchar sus sugerencias y ver los menús, los cuales pueden elaborarse a su gusto combinando entre sí los distintos menús.</a:t>
            </a:r>
          </a:p>
          <a:p>
            <a:pPr marL="0" indent="457200" algn="just">
              <a:buNone/>
            </a:pPr>
            <a:r>
              <a:rPr lang="es-ES" dirty="0" smtClean="0">
                <a:latin typeface="Times New Roman" panose="02020603050405020304" pitchFamily="18" charset="0"/>
                <a:cs typeface="Times New Roman" panose="02020603050405020304" pitchFamily="18" charset="0"/>
              </a:rPr>
              <a:t>Una vez estén convencidos de que quieren celebrar el evento en nuestras instalaciones, se procederá a la firma del contrato por ambas partes, con un deposito de 200€ a descontar después del evento. En caso de anular el evento el anticipo no les será devuelto en concepto de daños y perjuicios ocasionados al establecimiento.</a:t>
            </a:r>
          </a:p>
          <a:p>
            <a:pPr marL="0" indent="457200" algn="just">
              <a:buNone/>
            </a:pPr>
            <a:r>
              <a:rPr lang="es-ES" dirty="0" smtClean="0">
                <a:latin typeface="Times New Roman" panose="02020603050405020304" pitchFamily="18" charset="0"/>
                <a:cs typeface="Times New Roman" panose="02020603050405020304" pitchFamily="18" charset="0"/>
              </a:rPr>
              <a:t>La elección del menú deberá confirmarse con 1 mes de antelación a su celebración.</a:t>
            </a:r>
          </a:p>
          <a:p>
            <a:pPr marL="0" indent="457200" algn="just">
              <a:buNone/>
            </a:pPr>
            <a:r>
              <a:rPr lang="es-ES" dirty="0" smtClean="0">
                <a:latin typeface="Times New Roman" panose="02020603050405020304" pitchFamily="18" charset="0"/>
                <a:cs typeface="Times New Roman" panose="02020603050405020304" pitchFamily="18" charset="0"/>
              </a:rPr>
              <a:t>El plazo máximo para modificaciones de mesa y nº de comensales, será de 10 días antes del banquete.</a:t>
            </a:r>
          </a:p>
          <a:p>
            <a:pPr marL="0" indent="457200" algn="just">
              <a:buNone/>
            </a:pPr>
            <a:r>
              <a:rPr lang="es-ES" dirty="0" smtClean="0">
                <a:latin typeface="Times New Roman" panose="02020603050405020304" pitchFamily="18" charset="0"/>
                <a:cs typeface="Times New Roman" panose="02020603050405020304" pitchFamily="18" charset="0"/>
              </a:rPr>
              <a:t>Estos precios llevan incluido el IVA vigente.</a:t>
            </a:r>
          </a:p>
          <a:p>
            <a:pPr marL="0" indent="457200" algn="just">
              <a:buNone/>
            </a:pPr>
            <a:r>
              <a:rPr lang="es-ES" dirty="0" smtClean="0">
                <a:latin typeface="Times New Roman" panose="02020603050405020304" pitchFamily="18" charset="0"/>
                <a:cs typeface="Times New Roman" panose="02020603050405020304" pitchFamily="18" charset="0"/>
              </a:rPr>
              <a:t>Los precios serán validos hasta Fin del 2018.</a:t>
            </a:r>
          </a:p>
          <a:p>
            <a:pPr marL="0" indent="0">
              <a:buNone/>
            </a:pPr>
            <a:endParaRPr lang="es-ES" dirty="0"/>
          </a:p>
        </p:txBody>
      </p:sp>
    </p:spTree>
    <p:extLst>
      <p:ext uri="{BB962C8B-B14F-4D97-AF65-F5344CB8AC3E}">
        <p14:creationId xmlns:p14="http://schemas.microsoft.com/office/powerpoint/2010/main" val="3424245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6858000" cy="9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332656" y="251520"/>
            <a:ext cx="6172200" cy="749432"/>
          </a:xfrm>
        </p:spPr>
        <p:txBody>
          <a:bodyPr>
            <a:normAutofit fontScale="90000"/>
          </a:bodyPr>
          <a:lstStyle/>
          <a:p>
            <a:r>
              <a:rPr lang="es-ES" sz="5000" b="1" dirty="0" smtClean="0"/>
              <a:t>MENÚ COMUNIONES</a:t>
            </a:r>
            <a:endParaRPr lang="es-ES" sz="5000" b="1" dirty="0"/>
          </a:p>
        </p:txBody>
      </p:sp>
      <p:sp>
        <p:nvSpPr>
          <p:cNvPr id="3" name="2 Marcador de contenido"/>
          <p:cNvSpPr>
            <a:spLocks noGrp="1"/>
          </p:cNvSpPr>
          <p:nvPr>
            <p:ph idx="1"/>
          </p:nvPr>
        </p:nvSpPr>
        <p:spPr>
          <a:xfrm>
            <a:off x="332656" y="1403648"/>
            <a:ext cx="6264696" cy="6840760"/>
          </a:xfrm>
        </p:spPr>
        <p:txBody>
          <a:bodyPr>
            <a:noAutofit/>
          </a:bodyPr>
          <a:lstStyle/>
          <a:p>
            <a:pPr marL="0" indent="0">
              <a:buNone/>
            </a:pPr>
            <a:r>
              <a:rPr lang="es-ES" sz="2100" b="1" dirty="0" smtClean="0"/>
              <a:t>MENÚ Nº 1</a:t>
            </a:r>
          </a:p>
          <a:p>
            <a:pPr marL="0" indent="0">
              <a:buNone/>
            </a:pPr>
            <a:endParaRPr lang="es-ES" sz="2100" b="1" dirty="0" smtClean="0"/>
          </a:p>
          <a:p>
            <a:pPr marL="0" indent="0">
              <a:buNone/>
            </a:pPr>
            <a:r>
              <a:rPr lang="es-ES" sz="2100" b="1" dirty="0" smtClean="0"/>
              <a:t>ENTRANTES A COMPARTIR</a:t>
            </a:r>
          </a:p>
          <a:p>
            <a:r>
              <a:rPr lang="es-ES" sz="2100" b="1" dirty="0" smtClean="0"/>
              <a:t>Huevos </a:t>
            </a:r>
            <a:r>
              <a:rPr lang="es-ES" sz="2100" b="1" dirty="0"/>
              <a:t>R</a:t>
            </a:r>
            <a:r>
              <a:rPr lang="es-ES" sz="2100" b="1" dirty="0" smtClean="0"/>
              <a:t>otos </a:t>
            </a:r>
            <a:r>
              <a:rPr lang="es-ES" sz="2100" b="1" dirty="0" err="1" smtClean="0"/>
              <a:t>Muxia</a:t>
            </a:r>
            <a:r>
              <a:rPr lang="es-ES" sz="2100" b="1" dirty="0" smtClean="0"/>
              <a:t>.</a:t>
            </a:r>
          </a:p>
          <a:p>
            <a:r>
              <a:rPr lang="es-ES" sz="2100" b="1" dirty="0" smtClean="0"/>
              <a:t>Tabla de Queso y Pate.</a:t>
            </a:r>
          </a:p>
          <a:p>
            <a:r>
              <a:rPr lang="es-ES" sz="2100" b="1" dirty="0" smtClean="0"/>
              <a:t>Setas Empanadas con Salsa </a:t>
            </a:r>
            <a:r>
              <a:rPr lang="es-ES" sz="2100" b="1" dirty="0"/>
              <a:t>T</a:t>
            </a:r>
            <a:r>
              <a:rPr lang="es-ES" sz="2100" b="1" dirty="0" smtClean="0"/>
              <a:t>ártara.</a:t>
            </a:r>
          </a:p>
          <a:p>
            <a:endParaRPr lang="es-ES" sz="2100" b="1" dirty="0"/>
          </a:p>
          <a:p>
            <a:pPr marL="0" indent="0">
              <a:buNone/>
            </a:pPr>
            <a:r>
              <a:rPr lang="es-ES" sz="2100" b="1" dirty="0" smtClean="0"/>
              <a:t>SEGUNDO PLATO A ELEGIR</a:t>
            </a:r>
          </a:p>
          <a:p>
            <a:r>
              <a:rPr lang="es-ES" sz="2100" b="1" dirty="0" smtClean="0"/>
              <a:t>Dorada al Horno.</a:t>
            </a:r>
          </a:p>
          <a:p>
            <a:r>
              <a:rPr lang="es-ES" sz="2100" b="1" dirty="0" smtClean="0"/>
              <a:t>Entrecot a la Parrilla con su Guarnición.</a:t>
            </a:r>
          </a:p>
          <a:p>
            <a:r>
              <a:rPr lang="es-ES" sz="2100" b="1" dirty="0" smtClean="0"/>
              <a:t>Brocheta de Solomillo </a:t>
            </a:r>
            <a:r>
              <a:rPr lang="es-ES" sz="2100" b="1" dirty="0"/>
              <a:t>I</a:t>
            </a:r>
            <a:r>
              <a:rPr lang="es-ES" sz="2100" b="1" dirty="0" smtClean="0"/>
              <a:t>bérico con Pimientos y </a:t>
            </a:r>
            <a:r>
              <a:rPr lang="es-ES" sz="2100" b="1" dirty="0"/>
              <a:t>C</a:t>
            </a:r>
            <a:r>
              <a:rPr lang="es-ES" sz="2100" b="1" dirty="0" smtClean="0"/>
              <a:t>ebolla Caramelizada.</a:t>
            </a:r>
          </a:p>
          <a:p>
            <a:endParaRPr lang="es-ES" sz="2100" b="1" dirty="0"/>
          </a:p>
          <a:p>
            <a:pPr marL="0" indent="0">
              <a:buNone/>
            </a:pPr>
            <a:r>
              <a:rPr lang="es-ES" sz="2100" b="1" dirty="0" smtClean="0"/>
              <a:t>Tinto Rioja de la Casa, Ribeiro, Agua y Refrescos.</a:t>
            </a:r>
          </a:p>
          <a:p>
            <a:pPr marL="0" indent="0">
              <a:buNone/>
            </a:pPr>
            <a:endParaRPr lang="es-ES" sz="2100" b="1" dirty="0"/>
          </a:p>
          <a:p>
            <a:pPr marL="0" indent="0">
              <a:buNone/>
            </a:pPr>
            <a:r>
              <a:rPr lang="es-ES" sz="2100" b="1" dirty="0" smtClean="0"/>
              <a:t>Café y Tarta de Comunión</a:t>
            </a:r>
          </a:p>
          <a:p>
            <a:pPr marL="0" indent="0">
              <a:buNone/>
            </a:pPr>
            <a:endParaRPr lang="es-ES" sz="2100" b="1" dirty="0"/>
          </a:p>
          <a:p>
            <a:pPr marL="0" indent="0" algn="r">
              <a:buNone/>
            </a:pPr>
            <a:r>
              <a:rPr lang="es-ES" sz="2100" b="1" dirty="0" smtClean="0"/>
              <a:t>Precio: 27€</a:t>
            </a:r>
            <a:endParaRPr lang="es-ES" sz="2100" b="1" dirty="0"/>
          </a:p>
        </p:txBody>
      </p:sp>
      <p:pic>
        <p:nvPicPr>
          <p:cNvPr id="4" name="Picture 6"/>
          <p:cNvPicPr>
            <a:picLocks noChangeAspect="1" noChangeArrowheads="1"/>
          </p:cNvPicPr>
          <p:nvPr/>
        </p:nvPicPr>
        <p:blipFill>
          <a:blip r:embed="rId3"/>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4"/>
          <a:srcRect/>
          <a:stretch>
            <a:fillRect/>
          </a:stretch>
        </p:blipFill>
        <p:spPr bwMode="auto">
          <a:xfrm>
            <a:off x="3429000" y="8572528"/>
            <a:ext cx="2428892" cy="500066"/>
          </a:xfrm>
          <a:prstGeom prst="rect">
            <a:avLst/>
          </a:prstGeom>
          <a:noFill/>
          <a:ln w="9525">
            <a:noFill/>
            <a:miter lim="800000"/>
            <a:headEnd/>
            <a:tailEnd/>
          </a:ln>
          <a:effectLst/>
        </p:spPr>
      </p:pic>
      <p:pic>
        <p:nvPicPr>
          <p:cNvPr id="6" name="Picture 8"/>
          <p:cNvPicPr>
            <a:picLocks noChangeAspect="1" noChangeArrowheads="1"/>
          </p:cNvPicPr>
          <p:nvPr/>
        </p:nvPicPr>
        <p:blipFill>
          <a:blip r:embed="rId5" cstate="print"/>
          <a:srcRect/>
          <a:stretch>
            <a:fillRect/>
          </a:stretch>
        </p:blipFill>
        <p:spPr bwMode="auto">
          <a:xfrm>
            <a:off x="3068960" y="2699792"/>
            <a:ext cx="220908" cy="214314"/>
          </a:xfrm>
          <a:prstGeom prst="rect">
            <a:avLst/>
          </a:prstGeom>
          <a:noFill/>
          <a:ln w="9525">
            <a:noFill/>
            <a:miter lim="800000"/>
            <a:headEnd/>
            <a:tailEnd/>
          </a:ln>
          <a:effectLst/>
        </p:spPr>
      </p:pic>
      <p:pic>
        <p:nvPicPr>
          <p:cNvPr id="7" name="Picture 4"/>
          <p:cNvPicPr>
            <a:picLocks noChangeAspect="1" noChangeArrowheads="1"/>
          </p:cNvPicPr>
          <p:nvPr/>
        </p:nvPicPr>
        <p:blipFill>
          <a:blip r:embed="rId6" cstate="print"/>
          <a:srcRect/>
          <a:stretch>
            <a:fillRect/>
          </a:stretch>
        </p:blipFill>
        <p:spPr bwMode="auto">
          <a:xfrm>
            <a:off x="3289868" y="3035695"/>
            <a:ext cx="223910" cy="214314"/>
          </a:xfrm>
          <a:prstGeom prst="rect">
            <a:avLst/>
          </a:prstGeom>
          <a:noFill/>
          <a:ln w="9525">
            <a:noFill/>
            <a:miter lim="800000"/>
            <a:headEnd/>
            <a:tailEnd/>
          </a:ln>
          <a:effectLst/>
        </p:spPr>
      </p:pic>
      <p:pic>
        <p:nvPicPr>
          <p:cNvPr id="8" name="Picture 8"/>
          <p:cNvPicPr>
            <a:picLocks noChangeAspect="1" noChangeArrowheads="1"/>
          </p:cNvPicPr>
          <p:nvPr/>
        </p:nvPicPr>
        <p:blipFill>
          <a:blip r:embed="rId5" cstate="print"/>
          <a:srcRect/>
          <a:stretch>
            <a:fillRect/>
          </a:stretch>
        </p:blipFill>
        <p:spPr bwMode="auto">
          <a:xfrm>
            <a:off x="4623664" y="3428992"/>
            <a:ext cx="220908" cy="214314"/>
          </a:xfrm>
          <a:prstGeom prst="rect">
            <a:avLst/>
          </a:prstGeom>
          <a:noFill/>
          <a:ln w="9525">
            <a:noFill/>
            <a:miter lim="800000"/>
            <a:headEnd/>
            <a:tailEnd/>
          </a:ln>
          <a:effectLst/>
        </p:spPr>
      </p:pic>
      <p:pic>
        <p:nvPicPr>
          <p:cNvPr id="9" name="21 Imag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37978" y="3428992"/>
            <a:ext cx="218176" cy="2242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6" cstate="print"/>
          <a:srcRect/>
          <a:stretch>
            <a:fillRect/>
          </a:stretch>
        </p:blipFill>
        <p:spPr bwMode="auto">
          <a:xfrm>
            <a:off x="5052292" y="3428992"/>
            <a:ext cx="223910" cy="214314"/>
          </a:xfrm>
          <a:prstGeom prst="rect">
            <a:avLst/>
          </a:prstGeom>
          <a:noFill/>
          <a:ln w="9525">
            <a:noFill/>
            <a:miter lim="800000"/>
            <a:headEnd/>
            <a:tailEnd/>
          </a:ln>
          <a:effectLst/>
        </p:spPr>
      </p:pic>
      <p:pic>
        <p:nvPicPr>
          <p:cNvPr id="11" name="Picture 2"/>
          <p:cNvPicPr>
            <a:picLocks noChangeAspect="1" noChangeArrowheads="1"/>
          </p:cNvPicPr>
          <p:nvPr/>
        </p:nvPicPr>
        <p:blipFill>
          <a:blip r:embed="rId8"/>
          <a:srcRect/>
          <a:stretch>
            <a:fillRect/>
          </a:stretch>
        </p:blipFill>
        <p:spPr bwMode="auto">
          <a:xfrm>
            <a:off x="5266606" y="3428992"/>
            <a:ext cx="214314" cy="214314"/>
          </a:xfrm>
          <a:prstGeom prst="rect">
            <a:avLst/>
          </a:prstGeom>
          <a:noFill/>
          <a:ln w="9525">
            <a:noFill/>
            <a:miter lim="800000"/>
            <a:headEnd/>
            <a:tailEnd/>
          </a:ln>
          <a:effectLst/>
        </p:spPr>
      </p:pic>
      <p:pic>
        <p:nvPicPr>
          <p:cNvPr id="12" name="18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80920" y="3428992"/>
            <a:ext cx="239618" cy="2529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10" cstate="print"/>
          <a:srcRect/>
          <a:stretch>
            <a:fillRect/>
          </a:stretch>
        </p:blipFill>
        <p:spPr bwMode="auto">
          <a:xfrm>
            <a:off x="2706280" y="4562749"/>
            <a:ext cx="265659" cy="250033"/>
          </a:xfrm>
          <a:prstGeom prst="rect">
            <a:avLst/>
          </a:prstGeom>
          <a:noFill/>
          <a:ln w="9525">
            <a:noFill/>
            <a:miter lim="800000"/>
            <a:headEnd/>
            <a:tailEnd/>
          </a:ln>
          <a:effectLst/>
        </p:spPr>
      </p:pic>
      <p:pic>
        <p:nvPicPr>
          <p:cNvPr id="14" name="13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85307" y="5591819"/>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5" name="14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71939" y="4562749"/>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6" name="15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19274" y="6397672"/>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7" name="142 Image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63684" y="7164287"/>
            <a:ext cx="281001" cy="285751"/>
          </a:xfrm>
          <a:prstGeom prst="rect">
            <a:avLst/>
          </a:prstGeom>
          <a:noFill/>
          <a:extLst>
            <a:ext uri="{909E8E84-426E-40dd-AFC4-6F175D3DCCD1}">
              <a14:hiddenFill xmlns:a14="http://schemas.microsoft.com/office/drawing/2010/main">
                <a:solidFill>
                  <a:srgbClr val="FFFFFF"/>
                </a:solidFill>
              </a14:hiddenFill>
            </a:ext>
          </a:extLst>
        </p:spPr>
      </p:pic>
      <p:pic>
        <p:nvPicPr>
          <p:cNvPr id="18" name="21 Image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87429" y="7164287"/>
            <a:ext cx="278027" cy="285750"/>
          </a:xfrm>
          <a:prstGeom prst="rect">
            <a:avLst/>
          </a:prstGeom>
          <a:noFill/>
          <a:extLst>
            <a:ext uri="{909E8E84-426E-40dd-AFC4-6F175D3DCCD1}">
              <a14:hiddenFill xmlns:a14="http://schemas.microsoft.com/office/drawing/2010/main">
                <a:solidFill>
                  <a:srgbClr val="FFFFFF"/>
                </a:solidFill>
              </a14:hiddenFill>
            </a:ext>
          </a:extLst>
        </p:spPr>
      </p:pic>
      <p:pic>
        <p:nvPicPr>
          <p:cNvPr id="19" name="23 Image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573181" y="7164288"/>
            <a:ext cx="285752" cy="27833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15" cstate="print"/>
          <a:srcRect/>
          <a:stretch>
            <a:fillRect/>
          </a:stretch>
        </p:blipFill>
        <p:spPr bwMode="auto">
          <a:xfrm>
            <a:off x="4144685" y="7164287"/>
            <a:ext cx="293916" cy="285752"/>
          </a:xfrm>
          <a:prstGeom prst="rect">
            <a:avLst/>
          </a:prstGeom>
          <a:noFill/>
          <a:ln w="9525">
            <a:noFill/>
            <a:miter lim="800000"/>
            <a:headEnd/>
            <a:tailEnd/>
          </a:ln>
          <a:effectLst/>
        </p:spPr>
      </p:pic>
    </p:spTree>
    <p:extLst>
      <p:ext uri="{BB962C8B-B14F-4D97-AF65-F5344CB8AC3E}">
        <p14:creationId xmlns:p14="http://schemas.microsoft.com/office/powerpoint/2010/main" val="104167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 y="0"/>
            <a:ext cx="6858000" cy="9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r>
              <a:rPr lang="es-ES" b="1" dirty="0" smtClean="0"/>
              <a:t>MENÚ COMUNIONES</a:t>
            </a:r>
            <a:endParaRPr lang="es-ES" b="1" dirty="0"/>
          </a:p>
        </p:txBody>
      </p:sp>
      <p:sp>
        <p:nvSpPr>
          <p:cNvPr id="3" name="2 Marcador de contenido"/>
          <p:cNvSpPr>
            <a:spLocks noGrp="1"/>
          </p:cNvSpPr>
          <p:nvPr>
            <p:ph idx="1"/>
          </p:nvPr>
        </p:nvSpPr>
        <p:spPr/>
        <p:txBody>
          <a:bodyPr>
            <a:normAutofit fontScale="70000" lnSpcReduction="20000"/>
          </a:bodyPr>
          <a:lstStyle/>
          <a:p>
            <a:pPr marL="0" indent="0">
              <a:buNone/>
            </a:pPr>
            <a:r>
              <a:rPr lang="es-ES" b="1" dirty="0" smtClean="0"/>
              <a:t>MENÚ Nº 2</a:t>
            </a:r>
          </a:p>
          <a:p>
            <a:pPr marL="0" indent="0">
              <a:buNone/>
            </a:pPr>
            <a:endParaRPr lang="es-ES" b="1" dirty="0"/>
          </a:p>
          <a:p>
            <a:pPr marL="0" indent="0">
              <a:buNone/>
            </a:pPr>
            <a:r>
              <a:rPr lang="es-ES" b="1" dirty="0" smtClean="0"/>
              <a:t>ENTRANTES A COMPARTIR</a:t>
            </a:r>
          </a:p>
          <a:p>
            <a:pPr>
              <a:buFont typeface="Courier New" pitchFamily="49" charset="0"/>
              <a:buChar char="o"/>
            </a:pPr>
            <a:r>
              <a:rPr lang="es-ES" b="1" dirty="0" smtClean="0"/>
              <a:t>Ensalada de Gulas y Gambas.</a:t>
            </a:r>
          </a:p>
          <a:p>
            <a:pPr>
              <a:buFont typeface="Courier New" pitchFamily="49" charset="0"/>
              <a:buChar char="o"/>
            </a:pPr>
            <a:r>
              <a:rPr lang="es-ES" b="1" dirty="0" smtClean="0"/>
              <a:t>Jamón Ibérico y </a:t>
            </a:r>
            <a:r>
              <a:rPr lang="es-ES" b="1" dirty="0"/>
              <a:t>Q</a:t>
            </a:r>
            <a:r>
              <a:rPr lang="es-ES" b="1" dirty="0" smtClean="0"/>
              <a:t>ueso Manchego.</a:t>
            </a:r>
          </a:p>
          <a:p>
            <a:pPr>
              <a:buFont typeface="Courier New" pitchFamily="49" charset="0"/>
              <a:buChar char="o"/>
            </a:pPr>
            <a:r>
              <a:rPr lang="es-ES" b="1" dirty="0" smtClean="0"/>
              <a:t>Langostinos Cocidos.</a:t>
            </a:r>
          </a:p>
          <a:p>
            <a:pPr>
              <a:buFont typeface="Courier New" pitchFamily="49" charset="0"/>
              <a:buChar char="o"/>
            </a:pPr>
            <a:endParaRPr lang="es-ES" b="1" dirty="0"/>
          </a:p>
          <a:p>
            <a:pPr marL="0" indent="0">
              <a:buNone/>
            </a:pPr>
            <a:r>
              <a:rPr lang="es-ES" b="1" dirty="0" smtClean="0"/>
              <a:t>SEGUNDO PLATO A ELEGIR</a:t>
            </a:r>
          </a:p>
          <a:p>
            <a:pPr>
              <a:buFont typeface="Courier New" pitchFamily="49" charset="0"/>
              <a:buChar char="o"/>
            </a:pPr>
            <a:r>
              <a:rPr lang="es-ES" b="1" dirty="0" smtClean="0"/>
              <a:t>Chuletas de Ternera.</a:t>
            </a:r>
          </a:p>
          <a:p>
            <a:pPr>
              <a:buFont typeface="Courier New" pitchFamily="49" charset="0"/>
              <a:buChar char="o"/>
            </a:pPr>
            <a:r>
              <a:rPr lang="es-ES" b="1" dirty="0" smtClean="0"/>
              <a:t>Lubina con Salsa de Cítricos.</a:t>
            </a:r>
          </a:p>
          <a:p>
            <a:pPr>
              <a:buFont typeface="Courier New" pitchFamily="49" charset="0"/>
              <a:buChar char="o"/>
            </a:pPr>
            <a:r>
              <a:rPr lang="es-ES" b="1" dirty="0" smtClean="0"/>
              <a:t>Lagarto Ibérico.</a:t>
            </a:r>
          </a:p>
          <a:p>
            <a:pPr>
              <a:buFont typeface="Courier New" pitchFamily="49" charset="0"/>
              <a:buChar char="o"/>
            </a:pPr>
            <a:endParaRPr lang="es-ES" b="1" dirty="0"/>
          </a:p>
          <a:p>
            <a:pPr marL="0" indent="0">
              <a:buNone/>
            </a:pPr>
            <a:r>
              <a:rPr lang="es-ES" b="1" dirty="0" smtClean="0"/>
              <a:t>Tinto Rioja de la Casa, Ribeiro, Agua y Refrescos.</a:t>
            </a:r>
          </a:p>
          <a:p>
            <a:pPr marL="0" indent="0">
              <a:buNone/>
            </a:pPr>
            <a:endParaRPr lang="es-ES" b="1" dirty="0"/>
          </a:p>
          <a:p>
            <a:pPr marL="0" indent="0">
              <a:buNone/>
            </a:pPr>
            <a:r>
              <a:rPr lang="es-ES" b="1" dirty="0" smtClean="0"/>
              <a:t>Café y Tarta de Comunión</a:t>
            </a:r>
          </a:p>
          <a:p>
            <a:pPr marL="0" indent="0">
              <a:buNone/>
            </a:pPr>
            <a:endParaRPr lang="es-ES" b="1" dirty="0"/>
          </a:p>
          <a:p>
            <a:pPr marL="0" indent="0" algn="r">
              <a:buNone/>
            </a:pPr>
            <a:r>
              <a:rPr lang="es-ES" b="1" dirty="0" smtClean="0"/>
              <a:t>Precio: 33€</a:t>
            </a:r>
          </a:p>
          <a:p>
            <a:endParaRPr lang="es-ES" dirty="0"/>
          </a:p>
        </p:txBody>
      </p:sp>
      <p:pic>
        <p:nvPicPr>
          <p:cNvPr id="4" name="Picture 6"/>
          <p:cNvPicPr>
            <a:picLocks noChangeAspect="1" noChangeArrowheads="1"/>
          </p:cNvPicPr>
          <p:nvPr/>
        </p:nvPicPr>
        <p:blipFill>
          <a:blip r:embed="rId3"/>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4"/>
          <a:srcRect/>
          <a:stretch>
            <a:fillRect/>
          </a:stretch>
        </p:blipFill>
        <p:spPr bwMode="auto">
          <a:xfrm>
            <a:off x="3429000" y="8572528"/>
            <a:ext cx="2428892" cy="500066"/>
          </a:xfrm>
          <a:prstGeom prst="rect">
            <a:avLst/>
          </a:prstGeom>
          <a:noFill/>
          <a:ln w="9525">
            <a:noFill/>
            <a:miter lim="800000"/>
            <a:headEnd/>
            <a:tailEnd/>
          </a:ln>
          <a:effectLst/>
        </p:spPr>
      </p:pic>
      <p:pic>
        <p:nvPicPr>
          <p:cNvPr id="6" name="Picture 2"/>
          <p:cNvPicPr>
            <a:picLocks noChangeAspect="1" noChangeArrowheads="1"/>
          </p:cNvPicPr>
          <p:nvPr/>
        </p:nvPicPr>
        <p:blipFill>
          <a:blip r:embed="rId5" cstate="print"/>
          <a:srcRect/>
          <a:stretch>
            <a:fillRect/>
          </a:stretch>
        </p:blipFill>
        <p:spPr bwMode="auto">
          <a:xfrm>
            <a:off x="4117332" y="3178959"/>
            <a:ext cx="265661" cy="250033"/>
          </a:xfrm>
          <a:prstGeom prst="rect">
            <a:avLst/>
          </a:prstGeom>
          <a:noFill/>
          <a:ln w="9525">
            <a:noFill/>
            <a:miter lim="800000"/>
            <a:headEnd/>
            <a:tailEnd/>
          </a:ln>
          <a:effectLst/>
        </p:spPr>
      </p:pic>
      <p:pic>
        <p:nvPicPr>
          <p:cNvPr id="7" name="Picture 3"/>
          <p:cNvPicPr>
            <a:picLocks noChangeAspect="1" noChangeArrowheads="1"/>
          </p:cNvPicPr>
          <p:nvPr/>
        </p:nvPicPr>
        <p:blipFill>
          <a:blip r:embed="rId6" cstate="print"/>
          <a:srcRect/>
          <a:stretch>
            <a:fillRect/>
          </a:stretch>
        </p:blipFill>
        <p:spPr bwMode="auto">
          <a:xfrm>
            <a:off x="4382993" y="3178959"/>
            <a:ext cx="293916" cy="285752"/>
          </a:xfrm>
          <a:prstGeom prst="rect">
            <a:avLst/>
          </a:prstGeom>
          <a:noFill/>
          <a:ln w="9525">
            <a:noFill/>
            <a:miter lim="800000"/>
            <a:headEnd/>
            <a:tailEnd/>
          </a:ln>
          <a:effectLst/>
        </p:spPr>
      </p:pic>
      <p:pic>
        <p:nvPicPr>
          <p:cNvPr id="8" name="Picture 14"/>
          <p:cNvPicPr>
            <a:picLocks noChangeAspect="1" noChangeArrowheads="1"/>
          </p:cNvPicPr>
          <p:nvPr/>
        </p:nvPicPr>
        <p:blipFill>
          <a:blip r:embed="rId7" cstate="print"/>
          <a:srcRect/>
          <a:stretch>
            <a:fillRect/>
          </a:stretch>
        </p:blipFill>
        <p:spPr bwMode="auto">
          <a:xfrm>
            <a:off x="4687558" y="3178959"/>
            <a:ext cx="281611" cy="285752"/>
          </a:xfrm>
          <a:prstGeom prst="rect">
            <a:avLst/>
          </a:prstGeom>
          <a:noFill/>
          <a:ln w="9525">
            <a:noFill/>
            <a:miter lim="800000"/>
            <a:headEnd/>
            <a:tailEnd/>
          </a:ln>
          <a:effectLst/>
        </p:spPr>
      </p:pic>
      <p:pic>
        <p:nvPicPr>
          <p:cNvPr id="9" name="Picture 4"/>
          <p:cNvPicPr>
            <a:picLocks noChangeAspect="1" noChangeArrowheads="1"/>
          </p:cNvPicPr>
          <p:nvPr/>
        </p:nvPicPr>
        <p:blipFill>
          <a:blip r:embed="rId8" cstate="print"/>
          <a:srcRect/>
          <a:stretch>
            <a:fillRect/>
          </a:stretch>
        </p:blipFill>
        <p:spPr bwMode="auto">
          <a:xfrm>
            <a:off x="4715155" y="3509521"/>
            <a:ext cx="226415" cy="216711"/>
          </a:xfrm>
          <a:prstGeom prst="rect">
            <a:avLst/>
          </a:prstGeom>
          <a:noFill/>
          <a:ln w="9525">
            <a:noFill/>
            <a:miter lim="800000"/>
            <a:headEnd/>
            <a:tailEnd/>
          </a:ln>
          <a:effectLst/>
        </p:spPr>
      </p:pic>
      <p:pic>
        <p:nvPicPr>
          <p:cNvPr id="10" name="Picture 14"/>
          <p:cNvPicPr>
            <a:picLocks noChangeAspect="1" noChangeArrowheads="1"/>
          </p:cNvPicPr>
          <p:nvPr/>
        </p:nvPicPr>
        <p:blipFill>
          <a:blip r:embed="rId7" cstate="print"/>
          <a:srcRect/>
          <a:stretch>
            <a:fillRect/>
          </a:stretch>
        </p:blipFill>
        <p:spPr bwMode="auto">
          <a:xfrm>
            <a:off x="3288194" y="3829429"/>
            <a:ext cx="281611" cy="285752"/>
          </a:xfrm>
          <a:prstGeom prst="rect">
            <a:avLst/>
          </a:prstGeom>
          <a:noFill/>
          <a:ln w="9525">
            <a:noFill/>
            <a:miter lim="800000"/>
            <a:headEnd/>
            <a:tailEnd/>
          </a:ln>
          <a:effectLst/>
        </p:spPr>
      </p:pic>
      <p:pic>
        <p:nvPicPr>
          <p:cNvPr id="12" name="Picture 2"/>
          <p:cNvPicPr>
            <a:picLocks noChangeAspect="1" noChangeArrowheads="1"/>
          </p:cNvPicPr>
          <p:nvPr/>
        </p:nvPicPr>
        <p:blipFill>
          <a:blip r:embed="rId5" cstate="print"/>
          <a:srcRect/>
          <a:stretch>
            <a:fillRect/>
          </a:stretch>
        </p:blipFill>
        <p:spPr bwMode="auto">
          <a:xfrm>
            <a:off x="4004071" y="5220072"/>
            <a:ext cx="265661" cy="250033"/>
          </a:xfrm>
          <a:prstGeom prst="rect">
            <a:avLst/>
          </a:prstGeom>
          <a:noFill/>
          <a:ln w="9525">
            <a:noFill/>
            <a:miter lim="800000"/>
            <a:headEnd/>
            <a:tailEnd/>
          </a:ln>
          <a:effectLst/>
        </p:spPr>
      </p:pic>
      <p:pic>
        <p:nvPicPr>
          <p:cNvPr id="13" name="12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84121" y="5184354"/>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4" name="13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21288" y="6186274"/>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5" name="14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69805" y="3839756"/>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6" name="142 Imag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04072" y="6801081"/>
            <a:ext cx="301702" cy="306802"/>
          </a:xfrm>
          <a:prstGeom prst="rect">
            <a:avLst/>
          </a:prstGeom>
          <a:noFill/>
          <a:extLst>
            <a:ext uri="{909E8E84-426E-40dd-AFC4-6F175D3DCCD1}">
              <a14:hiddenFill xmlns:a14="http://schemas.microsoft.com/office/drawing/2010/main">
                <a:solidFill>
                  <a:srgbClr val="FFFFFF"/>
                </a:solidFill>
              </a14:hiddenFill>
            </a:ext>
          </a:extLst>
        </p:spPr>
      </p:pic>
      <p:pic>
        <p:nvPicPr>
          <p:cNvPr id="17" name="21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28035" y="6801080"/>
            <a:ext cx="298509" cy="306801"/>
          </a:xfrm>
          <a:prstGeom prst="rect">
            <a:avLst/>
          </a:prstGeom>
          <a:noFill/>
          <a:extLst>
            <a:ext uri="{909E8E84-426E-40dd-AFC4-6F175D3DCCD1}">
              <a14:hiddenFill xmlns:a14="http://schemas.microsoft.com/office/drawing/2010/main">
                <a:solidFill>
                  <a:srgbClr val="FFFFFF"/>
                </a:solidFill>
              </a14:hiddenFill>
            </a:ext>
          </a:extLst>
        </p:spPr>
      </p:pic>
      <p:pic>
        <p:nvPicPr>
          <p:cNvPr id="18" name="23 Image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713218" y="6801628"/>
            <a:ext cx="306803" cy="2988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p:cNvPicPr>
            <a:picLocks noChangeAspect="1" noChangeArrowheads="1"/>
          </p:cNvPicPr>
          <p:nvPr/>
        </p:nvPicPr>
        <p:blipFill>
          <a:blip r:embed="rId13" cstate="print"/>
          <a:srcRect/>
          <a:stretch>
            <a:fillRect/>
          </a:stretch>
        </p:blipFill>
        <p:spPr bwMode="auto">
          <a:xfrm>
            <a:off x="4284121" y="6801080"/>
            <a:ext cx="315568" cy="306803"/>
          </a:xfrm>
          <a:prstGeom prst="rect">
            <a:avLst/>
          </a:prstGeom>
          <a:noFill/>
          <a:ln w="9525">
            <a:noFill/>
            <a:miter lim="800000"/>
            <a:headEnd/>
            <a:tailEnd/>
          </a:ln>
          <a:effectLst/>
        </p:spPr>
      </p:pic>
    </p:spTree>
    <p:extLst>
      <p:ext uri="{BB962C8B-B14F-4D97-AF65-F5344CB8AC3E}">
        <p14:creationId xmlns:p14="http://schemas.microsoft.com/office/powerpoint/2010/main" val="135806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20 Imagen"/>
          <p:cNvPicPr>
            <a:picLocks noChangeAspect="1"/>
          </p:cNvPicPr>
          <p:nvPr/>
        </p:nvPicPr>
        <p:blipFill>
          <a:blip r:embed="rId2" cstate="print">
            <a:extLst>
              <a:ext uri="{BEBA8EAE-BF5A-486C-A8C5-ECC9F3942E4B}">
                <a14:imgProps xmlns:a14="http://schemas.microsoft.com/office/drawing/2010/main">
                  <a14:imgLayer r:embed="rId3">
                    <a14:imgEffect>
                      <a14:artisticPhotocopy trans="33000"/>
                    </a14:imgEffect>
                  </a14:imgLayer>
                </a14:imgProps>
              </a:ext>
              <a:ext uri="{28A0092B-C50C-407E-A947-70E740481C1C}">
                <a14:useLocalDpi xmlns:a14="http://schemas.microsoft.com/office/drawing/2010/main" val="0"/>
              </a:ext>
            </a:extLst>
          </a:blip>
          <a:stretch>
            <a:fillRect/>
          </a:stretch>
        </p:blipFill>
        <p:spPr>
          <a:xfrm>
            <a:off x="0" y="0"/>
            <a:ext cx="6858000" cy="9144000"/>
          </a:xfrm>
          <a:prstGeom prst="rect">
            <a:avLst/>
          </a:prstGeom>
        </p:spPr>
      </p:pic>
      <p:sp>
        <p:nvSpPr>
          <p:cNvPr id="3" name="2 Marcador de contenido"/>
          <p:cNvSpPr>
            <a:spLocks noGrp="1"/>
          </p:cNvSpPr>
          <p:nvPr>
            <p:ph idx="1"/>
          </p:nvPr>
        </p:nvSpPr>
        <p:spPr>
          <a:xfrm>
            <a:off x="342900" y="2287490"/>
            <a:ext cx="6172200" cy="6034617"/>
          </a:xfrm>
        </p:spPr>
        <p:txBody>
          <a:bodyPr>
            <a:normAutofit fontScale="62500" lnSpcReduction="20000"/>
          </a:bodyPr>
          <a:lstStyle/>
          <a:p>
            <a:pPr marL="0" indent="0">
              <a:buNone/>
            </a:pPr>
            <a:r>
              <a:rPr lang="es-ES" b="1" dirty="0" smtClean="0"/>
              <a:t>MENÚ Nº 3</a:t>
            </a:r>
          </a:p>
          <a:p>
            <a:pPr marL="0" indent="0">
              <a:buNone/>
            </a:pPr>
            <a:endParaRPr lang="es-ES" b="1" dirty="0"/>
          </a:p>
          <a:p>
            <a:pPr marL="0" indent="0">
              <a:buNone/>
            </a:pPr>
            <a:r>
              <a:rPr lang="es-ES" b="1" dirty="0" smtClean="0"/>
              <a:t>ENTRANTES A COMPARTIR</a:t>
            </a:r>
          </a:p>
          <a:p>
            <a:pPr>
              <a:buFont typeface="Courier New" pitchFamily="49" charset="0"/>
              <a:buChar char="o"/>
            </a:pPr>
            <a:r>
              <a:rPr lang="es-ES" b="1" dirty="0" smtClean="0"/>
              <a:t>Tabla de Ibéricos.</a:t>
            </a:r>
          </a:p>
          <a:p>
            <a:pPr>
              <a:buFont typeface="Courier New" pitchFamily="49" charset="0"/>
              <a:buChar char="o"/>
            </a:pPr>
            <a:r>
              <a:rPr lang="es-ES" b="1" dirty="0" err="1" smtClean="0"/>
              <a:t>Gambón</a:t>
            </a:r>
            <a:r>
              <a:rPr lang="es-ES" b="1" dirty="0" smtClean="0"/>
              <a:t>.</a:t>
            </a:r>
          </a:p>
          <a:p>
            <a:pPr>
              <a:buFont typeface="Courier New" pitchFamily="49" charset="0"/>
              <a:buChar char="o"/>
            </a:pPr>
            <a:r>
              <a:rPr lang="es-ES" b="1" dirty="0" smtClean="0"/>
              <a:t>Revuelto de Setas y Ajetes.</a:t>
            </a:r>
          </a:p>
          <a:p>
            <a:pPr>
              <a:buFont typeface="Courier New" pitchFamily="49" charset="0"/>
              <a:buChar char="o"/>
            </a:pPr>
            <a:r>
              <a:rPr lang="es-ES" b="1" dirty="0" smtClean="0"/>
              <a:t>Ensalada de Tomate </a:t>
            </a:r>
            <a:r>
              <a:rPr lang="es-ES" b="1" dirty="0" err="1" smtClean="0"/>
              <a:t>Raf</a:t>
            </a:r>
            <a:r>
              <a:rPr lang="es-ES" b="1" dirty="0" smtClean="0"/>
              <a:t> con </a:t>
            </a:r>
            <a:r>
              <a:rPr lang="es-ES" b="1" dirty="0" err="1"/>
              <a:t>V</a:t>
            </a:r>
            <a:r>
              <a:rPr lang="es-ES" b="1" dirty="0" err="1" smtClean="0"/>
              <a:t>entresca</a:t>
            </a:r>
            <a:r>
              <a:rPr lang="es-ES" b="1" dirty="0" smtClean="0"/>
              <a:t> y Anchoas.</a:t>
            </a:r>
          </a:p>
          <a:p>
            <a:pPr>
              <a:buFont typeface="Courier New" pitchFamily="49" charset="0"/>
              <a:buChar char="o"/>
            </a:pPr>
            <a:endParaRPr lang="es-ES" b="1" dirty="0"/>
          </a:p>
          <a:p>
            <a:pPr marL="0" indent="0">
              <a:buNone/>
            </a:pPr>
            <a:r>
              <a:rPr lang="es-ES" b="1" dirty="0" smtClean="0"/>
              <a:t>SEGUNDO PLATO A ELEGIR</a:t>
            </a:r>
          </a:p>
          <a:p>
            <a:pPr>
              <a:buFont typeface="Courier New" pitchFamily="49" charset="0"/>
              <a:buChar char="o"/>
            </a:pPr>
            <a:r>
              <a:rPr lang="es-ES" b="1" dirty="0" smtClean="0"/>
              <a:t>Merluza a la Plancha con Almejas en Salsa </a:t>
            </a:r>
            <a:r>
              <a:rPr lang="es-ES" b="1" dirty="0"/>
              <a:t>V</a:t>
            </a:r>
            <a:r>
              <a:rPr lang="es-ES" b="1" dirty="0" smtClean="0"/>
              <a:t>erde.</a:t>
            </a:r>
          </a:p>
          <a:p>
            <a:pPr>
              <a:buFont typeface="Courier New" pitchFamily="49" charset="0"/>
              <a:buChar char="o"/>
            </a:pPr>
            <a:r>
              <a:rPr lang="es-ES" b="1" dirty="0" smtClean="0"/>
              <a:t>Solomillo de Ternera a la Plancha con </a:t>
            </a:r>
            <a:r>
              <a:rPr lang="es-ES" b="1" dirty="0"/>
              <a:t>P</a:t>
            </a:r>
            <a:r>
              <a:rPr lang="es-ES" b="1" dirty="0" smtClean="0"/>
              <a:t>atatas Paja.</a:t>
            </a:r>
          </a:p>
          <a:p>
            <a:pPr>
              <a:buFont typeface="Courier New" pitchFamily="49" charset="0"/>
              <a:buChar char="o"/>
            </a:pPr>
            <a:r>
              <a:rPr lang="es-ES" b="1" dirty="0" smtClean="0"/>
              <a:t>Asado de Cordero</a:t>
            </a:r>
          </a:p>
          <a:p>
            <a:pPr>
              <a:buFont typeface="Courier New" pitchFamily="49" charset="0"/>
              <a:buChar char="o"/>
            </a:pPr>
            <a:endParaRPr lang="es-ES" b="1" dirty="0"/>
          </a:p>
          <a:p>
            <a:pPr marL="0" indent="0">
              <a:buNone/>
            </a:pPr>
            <a:r>
              <a:rPr lang="es-ES" b="1" dirty="0" smtClean="0"/>
              <a:t>Tinto Rioja de la </a:t>
            </a:r>
            <a:r>
              <a:rPr lang="es-ES" b="1" dirty="0"/>
              <a:t>C</a:t>
            </a:r>
            <a:r>
              <a:rPr lang="es-ES" b="1" dirty="0" smtClean="0"/>
              <a:t>asa, Ribeiro, Agua y Refrescos.</a:t>
            </a:r>
          </a:p>
          <a:p>
            <a:pPr marL="0" indent="0">
              <a:buNone/>
            </a:pPr>
            <a:endParaRPr lang="es-ES" b="1" dirty="0"/>
          </a:p>
          <a:p>
            <a:pPr marL="0" indent="0">
              <a:buNone/>
            </a:pPr>
            <a:r>
              <a:rPr lang="es-ES" b="1" dirty="0" smtClean="0"/>
              <a:t>Café y Surtido de Pastelería</a:t>
            </a:r>
          </a:p>
          <a:p>
            <a:pPr marL="0" indent="0">
              <a:buNone/>
            </a:pPr>
            <a:endParaRPr lang="es-ES" b="1" dirty="0"/>
          </a:p>
          <a:p>
            <a:pPr marL="0" indent="0" algn="r">
              <a:buNone/>
            </a:pPr>
            <a:r>
              <a:rPr lang="es-ES" b="1" dirty="0" smtClean="0"/>
              <a:t>Precio: 39€</a:t>
            </a:r>
          </a:p>
          <a:p>
            <a:endParaRPr lang="es-ES" b="1" dirty="0"/>
          </a:p>
        </p:txBody>
      </p:sp>
      <p:pic>
        <p:nvPicPr>
          <p:cNvPr id="4" name="Picture 6"/>
          <p:cNvPicPr>
            <a:picLocks noChangeAspect="1" noChangeArrowheads="1"/>
          </p:cNvPicPr>
          <p:nvPr/>
        </p:nvPicPr>
        <p:blipFill>
          <a:blip r:embed="rId4"/>
          <a:srcRect/>
          <a:stretch>
            <a:fillRect/>
          </a:stretch>
        </p:blipFill>
        <p:spPr bwMode="auto">
          <a:xfrm>
            <a:off x="1214371" y="8572528"/>
            <a:ext cx="2214629" cy="500066"/>
          </a:xfrm>
          <a:prstGeom prst="rect">
            <a:avLst/>
          </a:prstGeom>
          <a:noFill/>
          <a:ln w="9525">
            <a:noFill/>
            <a:miter lim="800000"/>
            <a:headEnd/>
            <a:tailEnd/>
          </a:ln>
          <a:effectLst/>
        </p:spPr>
      </p:pic>
      <p:pic>
        <p:nvPicPr>
          <p:cNvPr id="5" name="Picture 8"/>
          <p:cNvPicPr>
            <a:picLocks noChangeAspect="1" noChangeArrowheads="1"/>
          </p:cNvPicPr>
          <p:nvPr/>
        </p:nvPicPr>
        <p:blipFill>
          <a:blip r:embed="rId5"/>
          <a:srcRect/>
          <a:stretch>
            <a:fillRect/>
          </a:stretch>
        </p:blipFill>
        <p:spPr bwMode="auto">
          <a:xfrm>
            <a:off x="3429000" y="8572528"/>
            <a:ext cx="2428892" cy="500066"/>
          </a:xfrm>
          <a:prstGeom prst="rect">
            <a:avLst/>
          </a:prstGeom>
          <a:noFill/>
          <a:ln w="9525">
            <a:noFill/>
            <a:miter lim="800000"/>
            <a:headEnd/>
            <a:tailEnd/>
          </a:ln>
          <a:effectLst/>
        </p:spPr>
      </p:pic>
      <p:pic>
        <p:nvPicPr>
          <p:cNvPr id="6" name="Picture 4"/>
          <p:cNvPicPr>
            <a:picLocks noChangeAspect="1" noChangeArrowheads="1"/>
          </p:cNvPicPr>
          <p:nvPr/>
        </p:nvPicPr>
        <p:blipFill>
          <a:blip r:embed="rId6" cstate="print"/>
          <a:srcRect/>
          <a:stretch>
            <a:fillRect/>
          </a:stretch>
        </p:blipFill>
        <p:spPr bwMode="auto">
          <a:xfrm>
            <a:off x="2748867" y="3206923"/>
            <a:ext cx="223910" cy="214314"/>
          </a:xfrm>
          <a:prstGeom prst="rect">
            <a:avLst/>
          </a:prstGeom>
          <a:noFill/>
          <a:ln w="9525">
            <a:noFill/>
            <a:miter lim="800000"/>
            <a:headEnd/>
            <a:tailEnd/>
          </a:ln>
          <a:effectLst/>
        </p:spPr>
      </p:pic>
      <p:pic>
        <p:nvPicPr>
          <p:cNvPr id="7" name="Picture 8"/>
          <p:cNvPicPr>
            <a:picLocks noChangeAspect="1" noChangeArrowheads="1"/>
          </p:cNvPicPr>
          <p:nvPr/>
        </p:nvPicPr>
        <p:blipFill>
          <a:blip r:embed="rId7" cstate="print"/>
          <a:srcRect/>
          <a:stretch>
            <a:fillRect/>
          </a:stretch>
        </p:blipFill>
        <p:spPr bwMode="auto">
          <a:xfrm>
            <a:off x="3694408" y="3815707"/>
            <a:ext cx="223379" cy="216711"/>
          </a:xfrm>
          <a:prstGeom prst="rect">
            <a:avLst/>
          </a:prstGeom>
          <a:noFill/>
          <a:ln w="9525">
            <a:noFill/>
            <a:miter lim="800000"/>
            <a:headEnd/>
            <a:tailEnd/>
          </a:ln>
          <a:effectLst/>
        </p:spPr>
      </p:pic>
      <p:pic>
        <p:nvPicPr>
          <p:cNvPr id="8" name="7 Imag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17787" y="3781186"/>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9" name="8 Imag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4087" y="6209650"/>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0" name="9 Imag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88632" y="4909553"/>
            <a:ext cx="270712" cy="285751"/>
          </a:xfrm>
          <a:prstGeom prst="rect">
            <a:avLst/>
          </a:prstGeom>
          <a:noFill/>
          <a:extLst>
            <a:ext uri="{909E8E84-426E-40dd-AFC4-6F175D3DCCD1}">
              <a14:hiddenFill xmlns:a14="http://schemas.microsoft.com/office/drawing/2010/main">
                <a:solidFill>
                  <a:srgbClr val="FFFFFF"/>
                </a:solidFill>
              </a14:hiddenFill>
            </a:ext>
          </a:extLst>
        </p:spPr>
      </p:pic>
      <p:pic>
        <p:nvPicPr>
          <p:cNvPr id="11" name="10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27759" y="5232045"/>
            <a:ext cx="309436" cy="3180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a:blip r:embed="rId10" cstate="print"/>
          <a:srcRect/>
          <a:stretch>
            <a:fillRect/>
          </a:stretch>
        </p:blipFill>
        <p:spPr bwMode="auto">
          <a:xfrm>
            <a:off x="6360588" y="4927412"/>
            <a:ext cx="265658" cy="250032"/>
          </a:xfrm>
          <a:prstGeom prst="rect">
            <a:avLst/>
          </a:prstGeom>
          <a:noFill/>
          <a:ln w="9525">
            <a:noFill/>
            <a:miter lim="800000"/>
            <a:headEnd/>
            <a:tailEnd/>
          </a:ln>
          <a:effectLst/>
        </p:spPr>
      </p:pic>
      <p:pic>
        <p:nvPicPr>
          <p:cNvPr id="13" name="Picture 2"/>
          <p:cNvPicPr>
            <a:picLocks noChangeAspect="1" noChangeArrowheads="1"/>
          </p:cNvPicPr>
          <p:nvPr/>
        </p:nvPicPr>
        <p:blipFill>
          <a:blip r:embed="rId10" cstate="print"/>
          <a:srcRect/>
          <a:stretch>
            <a:fillRect/>
          </a:stretch>
        </p:blipFill>
        <p:spPr bwMode="auto">
          <a:xfrm>
            <a:off x="6168269" y="4095643"/>
            <a:ext cx="227708" cy="214314"/>
          </a:xfrm>
          <a:prstGeom prst="rect">
            <a:avLst/>
          </a:prstGeom>
          <a:noFill/>
          <a:ln w="9525">
            <a:noFill/>
            <a:miter lim="800000"/>
            <a:headEnd/>
            <a:tailEnd/>
          </a:ln>
          <a:effectLst/>
        </p:spPr>
      </p:pic>
      <p:pic>
        <p:nvPicPr>
          <p:cNvPr id="16" name="23 Imag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4960" y="6827518"/>
            <a:ext cx="285752" cy="2783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a:blip r:embed="rId12" cstate="print"/>
          <a:srcRect/>
          <a:stretch>
            <a:fillRect/>
          </a:stretch>
        </p:blipFill>
        <p:spPr bwMode="auto">
          <a:xfrm>
            <a:off x="4356464" y="6827517"/>
            <a:ext cx="293916" cy="285752"/>
          </a:xfrm>
          <a:prstGeom prst="rect">
            <a:avLst/>
          </a:prstGeom>
          <a:noFill/>
          <a:ln w="9525">
            <a:noFill/>
            <a:miter lim="800000"/>
            <a:headEnd/>
            <a:tailEnd/>
          </a:ln>
          <a:effectLst/>
        </p:spPr>
      </p:pic>
      <p:pic>
        <p:nvPicPr>
          <p:cNvPr id="18" name="Picture 14"/>
          <p:cNvPicPr>
            <a:picLocks noChangeAspect="1" noChangeArrowheads="1"/>
          </p:cNvPicPr>
          <p:nvPr/>
        </p:nvPicPr>
        <p:blipFill>
          <a:blip r:embed="rId13" cstate="print"/>
          <a:srcRect/>
          <a:stretch>
            <a:fillRect/>
          </a:stretch>
        </p:blipFill>
        <p:spPr bwMode="auto">
          <a:xfrm>
            <a:off x="1908171" y="3580217"/>
            <a:ext cx="225379" cy="228693"/>
          </a:xfrm>
          <a:prstGeom prst="rect">
            <a:avLst/>
          </a:prstGeom>
          <a:noFill/>
          <a:ln w="9525">
            <a:noFill/>
            <a:miter lim="800000"/>
            <a:headEnd/>
            <a:tailEnd/>
          </a:ln>
          <a:effectLst/>
        </p:spPr>
      </p:pic>
      <p:pic>
        <p:nvPicPr>
          <p:cNvPr id="19" name="18 Image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3550" y="3561996"/>
            <a:ext cx="270712" cy="285751"/>
          </a:xfrm>
          <a:prstGeom prst="rect">
            <a:avLst/>
          </a:prstGeom>
          <a:noFill/>
          <a:extLst>
            <a:ext uri="{909E8E84-426E-40dd-AFC4-6F175D3DCCD1}">
              <a14:hiddenFill xmlns:a14="http://schemas.microsoft.com/office/drawing/2010/main">
                <a:solidFill>
                  <a:srgbClr val="FFFFFF"/>
                </a:solidFill>
              </a14:hiddenFill>
            </a:ext>
          </a:extLst>
        </p:spPr>
      </p:pic>
      <p:sp>
        <p:nvSpPr>
          <p:cNvPr id="22" name="21 Título"/>
          <p:cNvSpPr>
            <a:spLocks noGrp="1"/>
          </p:cNvSpPr>
          <p:nvPr>
            <p:ph type="title"/>
          </p:nvPr>
        </p:nvSpPr>
        <p:spPr/>
        <p:txBody>
          <a:bodyPr/>
          <a:lstStyle/>
          <a:p>
            <a:r>
              <a:rPr lang="es-ES" b="1" dirty="0" smtClean="0"/>
              <a:t>MENÚ COMUNIONES</a:t>
            </a:r>
            <a:endParaRPr lang="es-ES" b="1" dirty="0"/>
          </a:p>
        </p:txBody>
      </p:sp>
      <p:pic>
        <p:nvPicPr>
          <p:cNvPr id="24" name="142 Image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058882" y="6827517"/>
            <a:ext cx="281001" cy="285751"/>
          </a:xfrm>
          <a:prstGeom prst="rect">
            <a:avLst/>
          </a:prstGeom>
          <a:noFill/>
          <a:extLst>
            <a:ext uri="{909E8E84-426E-40dd-AFC4-6F175D3DCCD1}">
              <a14:hiddenFill xmlns:a14="http://schemas.microsoft.com/office/drawing/2010/main">
                <a:solidFill>
                  <a:srgbClr val="FFFFFF"/>
                </a:solidFill>
              </a14:hiddenFill>
            </a:ext>
          </a:extLst>
        </p:spPr>
      </p:pic>
      <p:pic>
        <p:nvPicPr>
          <p:cNvPr id="25" name="21 Image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82627" y="6827517"/>
            <a:ext cx="278027" cy="28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19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2900" y="366184"/>
            <a:ext cx="6172200" cy="605416"/>
          </a:xfrm>
        </p:spPr>
        <p:txBody>
          <a:bodyPr>
            <a:normAutofit fontScale="90000"/>
          </a:bodyPr>
          <a:lstStyle/>
          <a:p>
            <a:r>
              <a:rPr lang="es-ES" dirty="0" smtClean="0">
                <a:latin typeface="Times New Roman" pitchFamily="18" charset="0"/>
                <a:cs typeface="Times New Roman" pitchFamily="18" charset="0"/>
              </a:rPr>
              <a:t>CONTRATO DE RESERVA</a:t>
            </a:r>
            <a:endParaRPr lang="es-ES" dirty="0">
              <a:latin typeface="Times New Roman" pitchFamily="18" charset="0"/>
              <a:cs typeface="Times New Roman" pitchFamily="18" charset="0"/>
            </a:endParaRPr>
          </a:p>
        </p:txBody>
      </p:sp>
      <p:sp>
        <p:nvSpPr>
          <p:cNvPr id="3" name="2 Marcador de contenido"/>
          <p:cNvSpPr>
            <a:spLocks noGrp="1"/>
          </p:cNvSpPr>
          <p:nvPr>
            <p:ph idx="1"/>
          </p:nvPr>
        </p:nvSpPr>
        <p:spPr>
          <a:xfrm>
            <a:off x="332656" y="1331640"/>
            <a:ext cx="6172200" cy="7632848"/>
          </a:xfrm>
        </p:spPr>
        <p:txBody>
          <a:bodyPr>
            <a:normAutofit/>
          </a:bodyPr>
          <a:lstStyle/>
          <a:p>
            <a:pPr marL="0" lvl="0" indent="0">
              <a:buClr>
                <a:srgbClr val="4F81BD"/>
              </a:buClr>
              <a:buSzPct val="100000"/>
              <a:buNone/>
            </a:pPr>
            <a:r>
              <a:rPr lang="es-ES" sz="1100" b="1" i="1" dirty="0" smtClean="0">
                <a:latin typeface="Times New Roman" pitchFamily="18" charset="0"/>
                <a:cs typeface="Times New Roman" pitchFamily="18" charset="0"/>
              </a:rPr>
              <a:t>FECHA:            /            /</a:t>
            </a:r>
            <a:endParaRPr lang="es-ES" sz="1100" b="1" i="1" dirty="0">
              <a:latin typeface="Times New Roman" pitchFamily="18" charset="0"/>
              <a:cs typeface="Times New Roman" pitchFamily="18" charset="0"/>
            </a:endParaRPr>
          </a:p>
          <a:p>
            <a:pPr marL="0" lvl="0" indent="0">
              <a:buClr>
                <a:srgbClr val="4F81BD"/>
              </a:buClr>
              <a:buSzPct val="100000"/>
              <a:buNone/>
            </a:pPr>
            <a:r>
              <a:rPr lang="es-ES" sz="1100" i="1" dirty="0">
                <a:latin typeface="Times New Roman" pitchFamily="18" charset="0"/>
                <a:cs typeface="Times New Roman" pitchFamily="18" charset="0"/>
              </a:rPr>
              <a:t>De una parte LA EMPRESA</a:t>
            </a:r>
          </a:p>
          <a:p>
            <a:pPr marL="0" lvl="0" indent="0" algn="just">
              <a:buClr>
                <a:srgbClr val="4F81BD"/>
              </a:buClr>
              <a:buSzPct val="100000"/>
              <a:buNone/>
            </a:pPr>
            <a:r>
              <a:rPr lang="es-ES" sz="1100" i="1" dirty="0" err="1">
                <a:latin typeface="Times New Roman" pitchFamily="18" charset="0"/>
                <a:cs typeface="Times New Roman" pitchFamily="18" charset="0"/>
              </a:rPr>
              <a:t>Dº</a:t>
            </a:r>
            <a:r>
              <a:rPr lang="es-ES" sz="1100" i="1" dirty="0">
                <a:latin typeface="Times New Roman" pitchFamily="18" charset="0"/>
                <a:cs typeface="Times New Roman" pitchFamily="18" charset="0"/>
              </a:rPr>
              <a:t> Fabio Gutiérrez Lázaro con DNI; 51917137L como Administrador del Restaurante </a:t>
            </a:r>
            <a:r>
              <a:rPr lang="es-ES" sz="1100" i="1" dirty="0" err="1">
                <a:latin typeface="Times New Roman" pitchFamily="18" charset="0"/>
                <a:cs typeface="Times New Roman" pitchFamily="18" charset="0"/>
              </a:rPr>
              <a:t>Muxia</a:t>
            </a:r>
            <a:r>
              <a:rPr lang="es-ES" sz="1100" i="1" dirty="0">
                <a:latin typeface="Times New Roman" pitchFamily="18" charset="0"/>
                <a:cs typeface="Times New Roman" pitchFamily="18" charset="0"/>
              </a:rPr>
              <a:t> </a:t>
            </a:r>
            <a:r>
              <a:rPr lang="es-ES" sz="1100" dirty="0" smtClean="0">
                <a:latin typeface="Times New Roman" pitchFamily="18" charset="0"/>
                <a:cs typeface="Times New Roman" pitchFamily="18" charset="0"/>
              </a:rPr>
              <a:t>(</a:t>
            </a:r>
            <a:r>
              <a:rPr lang="es-ES" sz="1100" dirty="0" err="1" smtClean="0">
                <a:latin typeface="Times New Roman" pitchFamily="18" charset="0"/>
                <a:cs typeface="Times New Roman" pitchFamily="18" charset="0"/>
              </a:rPr>
              <a:t>Gesos</a:t>
            </a:r>
            <a:r>
              <a:rPr lang="es-ES" sz="1100" dirty="0" smtClean="0">
                <a:latin typeface="Times New Roman" pitchFamily="18" charset="0"/>
                <a:cs typeface="Times New Roman" pitchFamily="18" charset="0"/>
              </a:rPr>
              <a:t> </a:t>
            </a:r>
            <a:r>
              <a:rPr lang="es-ES" sz="1100" dirty="0" err="1" smtClean="0">
                <a:latin typeface="Times New Roman" pitchFamily="18" charset="0"/>
                <a:cs typeface="Times New Roman" pitchFamily="18" charset="0"/>
              </a:rPr>
              <a:t>Muxia</a:t>
            </a:r>
            <a:r>
              <a:rPr lang="es-ES" sz="1100" dirty="0" smtClean="0">
                <a:latin typeface="Times New Roman" pitchFamily="18" charset="0"/>
                <a:cs typeface="Times New Roman" pitchFamily="18" charset="0"/>
              </a:rPr>
              <a:t> S.L.) </a:t>
            </a:r>
            <a:r>
              <a:rPr lang="es-ES" sz="1100" dirty="0">
                <a:latin typeface="Times New Roman" pitchFamily="18" charset="0"/>
                <a:cs typeface="Times New Roman" pitchFamily="18" charset="0"/>
              </a:rPr>
              <a:t>con CIF/NIF: B84225051 domicilio en Camino de Hormigueras, 112 – 28031 Madrid con teléfono nº 91 332 9343  y correo electrónico </a:t>
            </a:r>
            <a:r>
              <a:rPr lang="es-ES" sz="1100" u="sng" dirty="0">
                <a:latin typeface="Times New Roman" pitchFamily="18" charset="0"/>
                <a:cs typeface="Times New Roman" pitchFamily="18" charset="0"/>
                <a:hlinkClick r:id="rId2"/>
              </a:rPr>
              <a:t>info@restaurantemuxia.es</a:t>
            </a:r>
            <a:r>
              <a:rPr lang="es-ES" sz="1100" dirty="0">
                <a:latin typeface="Times New Roman" pitchFamily="18" charset="0"/>
                <a:cs typeface="Times New Roman" pitchFamily="18" charset="0"/>
              </a:rPr>
              <a:t>.</a:t>
            </a:r>
          </a:p>
          <a:p>
            <a:pPr marL="0" lvl="0" indent="0">
              <a:buClr>
                <a:srgbClr val="4F81BD"/>
              </a:buClr>
              <a:buSzPct val="100000"/>
              <a:buNone/>
            </a:pPr>
            <a:r>
              <a:rPr lang="es-ES" sz="1100" i="1" dirty="0">
                <a:latin typeface="Times New Roman" pitchFamily="18" charset="0"/>
                <a:cs typeface="Times New Roman" pitchFamily="18" charset="0"/>
              </a:rPr>
              <a:t>De otra parte. EL CLIENTE:</a:t>
            </a:r>
          </a:p>
          <a:p>
            <a:pPr marL="0" lvl="0" indent="0">
              <a:buClr>
                <a:srgbClr val="4F81BD"/>
              </a:buClr>
              <a:buSzPct val="100000"/>
              <a:buNone/>
            </a:pPr>
            <a:r>
              <a:rPr lang="es-ES" sz="1100" i="1" dirty="0" err="1">
                <a:latin typeface="Times New Roman" pitchFamily="18" charset="0"/>
                <a:cs typeface="Times New Roman" pitchFamily="18" charset="0"/>
              </a:rPr>
              <a:t>Dº</a:t>
            </a:r>
            <a:r>
              <a:rPr lang="es-ES" sz="1100" i="1" dirty="0">
                <a:latin typeface="Times New Roman" pitchFamily="18" charset="0"/>
                <a:cs typeface="Times New Roman" pitchFamily="18" charset="0"/>
              </a:rPr>
              <a:t>/Dª _____________________________________con DNI: </a:t>
            </a:r>
            <a:r>
              <a:rPr lang="es-ES" sz="1100" i="1" dirty="0" smtClean="0">
                <a:latin typeface="Times New Roman" pitchFamily="18" charset="0"/>
                <a:cs typeface="Times New Roman" pitchFamily="18" charset="0"/>
              </a:rPr>
              <a:t>____________ </a:t>
            </a:r>
            <a:r>
              <a:rPr lang="es-ES" sz="1100" dirty="0" smtClean="0">
                <a:latin typeface="Times New Roman" pitchFamily="18" charset="0"/>
                <a:cs typeface="Times New Roman" pitchFamily="18" charset="0"/>
              </a:rPr>
              <a:t>domicilio en</a:t>
            </a:r>
            <a:r>
              <a:rPr lang="es-ES" sz="1100" dirty="0">
                <a:latin typeface="Times New Roman" pitchFamily="18" charset="0"/>
                <a:cs typeface="Times New Roman" pitchFamily="18" charset="0"/>
              </a:rPr>
              <a:t>______________________________ _________________________________con teléfono nº________________ y correo electrónico_________________________.</a:t>
            </a:r>
          </a:p>
          <a:p>
            <a:pPr marL="0" lvl="0" indent="0">
              <a:buClr>
                <a:srgbClr val="4F81BD"/>
              </a:buClr>
              <a:buSzPct val="100000"/>
              <a:buNone/>
            </a:pPr>
            <a:r>
              <a:rPr lang="es-ES" sz="1100" dirty="0">
                <a:latin typeface="Times New Roman" pitchFamily="18" charset="0"/>
                <a:cs typeface="Times New Roman" pitchFamily="18" charset="0"/>
              </a:rPr>
              <a:t>Ambas partes se reconocen mutuamente plena capacidad para celebrar el presente contrato de acuerdo con las siguientes</a:t>
            </a:r>
          </a:p>
          <a:p>
            <a:pPr marL="0" lvl="0" indent="0" algn="ctr">
              <a:buClr>
                <a:srgbClr val="4F81BD"/>
              </a:buClr>
              <a:buSzPct val="100000"/>
              <a:buNone/>
            </a:pPr>
            <a:r>
              <a:rPr lang="es-ES" sz="1100" b="1" dirty="0">
                <a:latin typeface="Times New Roman" pitchFamily="18" charset="0"/>
                <a:cs typeface="Times New Roman" pitchFamily="18" charset="0"/>
              </a:rPr>
              <a:t>CLÁUSULAS</a:t>
            </a:r>
            <a:endParaRPr lang="es-ES" sz="1100" dirty="0">
              <a:latin typeface="Times New Roman" pitchFamily="18" charset="0"/>
              <a:cs typeface="Times New Roman" pitchFamily="18" charset="0"/>
            </a:endParaRPr>
          </a:p>
          <a:p>
            <a:pPr marL="0" lvl="0" indent="0" algn="just">
              <a:buClr>
                <a:srgbClr val="4F81BD"/>
              </a:buClr>
              <a:buSzPct val="100000"/>
              <a:buNone/>
            </a:pPr>
            <a:r>
              <a:rPr lang="es-ES" sz="1100" b="1" dirty="0">
                <a:latin typeface="Times New Roman" pitchFamily="18" charset="0"/>
                <a:cs typeface="Times New Roman" pitchFamily="18" charset="0"/>
              </a:rPr>
              <a:t>PRIMERA</a:t>
            </a:r>
            <a:r>
              <a:rPr lang="es-ES" sz="1100" dirty="0">
                <a:latin typeface="Times New Roman" pitchFamily="18" charset="0"/>
                <a:cs typeface="Times New Roman" pitchFamily="18" charset="0"/>
              </a:rPr>
              <a:t>- Acuerdan que el Cliente abona la cantidad de </a:t>
            </a:r>
            <a:r>
              <a:rPr lang="es-ES" sz="1100" dirty="0" smtClean="0">
                <a:latin typeface="Times New Roman" pitchFamily="18" charset="0"/>
                <a:cs typeface="Times New Roman" pitchFamily="18" charset="0"/>
              </a:rPr>
              <a:t>200€ </a:t>
            </a:r>
            <a:r>
              <a:rPr lang="es-ES" sz="1100" dirty="0">
                <a:latin typeface="Times New Roman" pitchFamily="18" charset="0"/>
                <a:cs typeface="Times New Roman" pitchFamily="18" charset="0"/>
              </a:rPr>
              <a:t>a la EMPRESA en concepto de fianza por la comida/cena que se celebrará en el Local sito en Camino de Hormigueras Nº 112. el día _______ de ______________ de __________</a:t>
            </a:r>
          </a:p>
          <a:p>
            <a:pPr marL="0" lvl="0" indent="0" algn="just">
              <a:buClr>
                <a:srgbClr val="4F81BD"/>
              </a:buClr>
              <a:buSzPct val="100000"/>
              <a:buNone/>
            </a:pPr>
            <a:r>
              <a:rPr lang="es-ES" sz="1100" b="1" dirty="0">
                <a:latin typeface="Times New Roman" pitchFamily="18" charset="0"/>
                <a:cs typeface="Times New Roman" pitchFamily="18" charset="0"/>
              </a:rPr>
              <a:t>SEGUNDA</a:t>
            </a:r>
            <a:r>
              <a:rPr lang="es-ES" sz="1100" dirty="0">
                <a:latin typeface="Times New Roman" pitchFamily="18" charset="0"/>
                <a:cs typeface="Times New Roman" pitchFamily="18" charset="0"/>
              </a:rPr>
              <a:t>- A dicha reserva asistirán  _________________ comensales y el precio por persona será de _________ euros IVA incluido..</a:t>
            </a:r>
          </a:p>
          <a:p>
            <a:pPr marL="0" lvl="0" indent="0" algn="just">
              <a:buClr>
                <a:srgbClr val="4F81BD"/>
              </a:buClr>
              <a:buSzPct val="100000"/>
              <a:buNone/>
            </a:pPr>
            <a:r>
              <a:rPr lang="es-ES" sz="1100" b="1" dirty="0">
                <a:latin typeface="Times New Roman" pitchFamily="18" charset="0"/>
                <a:cs typeface="Times New Roman" pitchFamily="18" charset="0"/>
              </a:rPr>
              <a:t>TERCERA- </a:t>
            </a:r>
            <a:r>
              <a:rPr lang="es-ES" sz="1100" dirty="0">
                <a:latin typeface="Times New Roman" pitchFamily="18" charset="0"/>
                <a:cs typeface="Times New Roman" pitchFamily="18" charset="0"/>
              </a:rPr>
              <a:t>El cliente abona la cantidad de ________€ (correspondiente al 20% del total acordado) en concepto de Reserva con una antelación de 10 días, quedando el importe restante pendiente de su pago a pagar el día de la fecha del evento.</a:t>
            </a:r>
          </a:p>
          <a:p>
            <a:pPr marL="0" lvl="0" indent="0" algn="just">
              <a:buClr>
                <a:srgbClr val="4F81BD"/>
              </a:buClr>
              <a:buSzPct val="100000"/>
              <a:buNone/>
            </a:pPr>
            <a:r>
              <a:rPr lang="es-ES" sz="1100" b="1" dirty="0">
                <a:latin typeface="Times New Roman" pitchFamily="18" charset="0"/>
                <a:cs typeface="Times New Roman" pitchFamily="18" charset="0"/>
              </a:rPr>
              <a:t>CUARTA-</a:t>
            </a:r>
            <a:r>
              <a:rPr lang="es-ES" sz="1100" dirty="0">
                <a:latin typeface="Times New Roman" pitchFamily="18" charset="0"/>
                <a:cs typeface="Times New Roman" pitchFamily="18" charset="0"/>
              </a:rPr>
              <a:t>Si el cliente cancelase su reserva, la cantidad entregada en concepto de fianza se devengara a favor de LA EMPRESA en concepto de indemnización por daños y perjuicios.</a:t>
            </a:r>
          </a:p>
          <a:p>
            <a:pPr marL="0" lvl="0" indent="0" algn="just">
              <a:buClr>
                <a:srgbClr val="4F81BD"/>
              </a:buClr>
              <a:buSzPct val="100000"/>
              <a:buNone/>
            </a:pPr>
            <a:r>
              <a:rPr lang="es-ES" sz="1100" b="1" dirty="0">
                <a:latin typeface="Times New Roman" pitchFamily="18" charset="0"/>
                <a:cs typeface="Times New Roman" pitchFamily="18" charset="0"/>
              </a:rPr>
              <a:t>QUINTA- </a:t>
            </a:r>
            <a:r>
              <a:rPr lang="es-ES" sz="1100" dirty="0">
                <a:latin typeface="Times New Roman" pitchFamily="18" charset="0"/>
                <a:cs typeface="Times New Roman" pitchFamily="18" charset="0"/>
              </a:rPr>
              <a:t>Si hubiera un cambio en el número total de personas asistentes , siendo este inferior al acordado en el presente contrato y no siendo informada LA EMPRESA con un periodo mínimo de 48 horas de antelación la cantidad acordada por dichos comensales se devengará a favor de LA EMPRESA  en concepto de indemnización por daños y perjuicios.</a:t>
            </a:r>
          </a:p>
          <a:p>
            <a:pPr marL="0" lvl="0" indent="0" algn="just">
              <a:buClr>
                <a:srgbClr val="4F81BD"/>
              </a:buClr>
              <a:buSzPct val="100000"/>
              <a:buNone/>
            </a:pPr>
            <a:r>
              <a:rPr lang="es-ES" sz="1100" dirty="0">
                <a:latin typeface="Times New Roman" pitchFamily="18" charset="0"/>
                <a:cs typeface="Times New Roman" pitchFamily="18" charset="0"/>
              </a:rPr>
              <a:t>Así mismo, y por razones de aforo, si hubiera cambio en el numero total de personas, siendo este superior al acordado en el presente contrato, el restaurante se reserva el derecho de no dar servicio a los comensales adicionales.</a:t>
            </a:r>
          </a:p>
          <a:p>
            <a:pPr marL="0" lvl="0" indent="0" algn="just">
              <a:buClr>
                <a:srgbClr val="4F81BD"/>
              </a:buClr>
              <a:buSzPct val="100000"/>
              <a:buNone/>
            </a:pPr>
            <a:r>
              <a:rPr lang="es-ES" sz="1100" b="1" dirty="0">
                <a:latin typeface="Times New Roman" pitchFamily="18" charset="0"/>
                <a:cs typeface="Times New Roman" pitchFamily="18" charset="0"/>
              </a:rPr>
              <a:t>SEXTA</a:t>
            </a:r>
            <a:r>
              <a:rPr lang="es-ES" sz="1100" dirty="0">
                <a:latin typeface="Times New Roman" pitchFamily="18" charset="0"/>
                <a:cs typeface="Times New Roman" pitchFamily="18" charset="0"/>
              </a:rPr>
              <a:t>- EL CLIENTE acepta la responsabilidad de cualquier daño o perjuicio que, tanto ella como cualquier miembro del grupo pudiera ocasionar a  LA EMPRESA durante la celebración de dicha comida/cena.</a:t>
            </a:r>
          </a:p>
          <a:p>
            <a:pPr marL="0" lvl="0" indent="0" algn="just">
              <a:buClr>
                <a:srgbClr val="4F81BD"/>
              </a:buClr>
              <a:buSzPct val="100000"/>
              <a:buNone/>
            </a:pPr>
            <a:r>
              <a:rPr lang="es-ES" sz="1100" b="1" dirty="0">
                <a:latin typeface="Times New Roman" pitchFamily="18" charset="0"/>
                <a:cs typeface="Times New Roman" pitchFamily="18" charset="0"/>
              </a:rPr>
              <a:t>SEPTIMA- </a:t>
            </a:r>
            <a:r>
              <a:rPr lang="es-ES" sz="1100" dirty="0">
                <a:latin typeface="Times New Roman" pitchFamily="18" charset="0"/>
                <a:cs typeface="Times New Roman" pitchFamily="18" charset="0"/>
              </a:rPr>
              <a:t>Para cualquier litigio que se pudiera producir por el presente contrato, ambas partes se someten a los Tribunales o Juzgados de Madrid</a:t>
            </a:r>
            <a:endParaRPr lang="es-ES" sz="1100" b="1" dirty="0">
              <a:latin typeface="Times New Roman" pitchFamily="18" charset="0"/>
              <a:cs typeface="Times New Roman" pitchFamily="18" charset="0"/>
            </a:endParaRPr>
          </a:p>
          <a:p>
            <a:pPr marL="0" lvl="0" indent="0" algn="just">
              <a:buClr>
                <a:srgbClr val="4F81BD"/>
              </a:buClr>
              <a:buSzPct val="100000"/>
              <a:buNone/>
            </a:pPr>
            <a:r>
              <a:rPr lang="es-ES" sz="1100" dirty="0">
                <a:latin typeface="Times New Roman" pitchFamily="18" charset="0"/>
                <a:cs typeface="Times New Roman" pitchFamily="18" charset="0"/>
              </a:rPr>
              <a:t>Y en prueba de conformidad con lo expuesto y para que así conste, firman ambas partes el presente contrato por duplicado ejemplar y a un solo efecto en el lugar y fecha que figura en el encabezado.</a:t>
            </a:r>
          </a:p>
          <a:p>
            <a:pPr marL="0" lvl="0" indent="0" algn="just">
              <a:buClr>
                <a:srgbClr val="4F81BD"/>
              </a:buClr>
              <a:buSzPct val="100000"/>
              <a:buNone/>
            </a:pPr>
            <a:r>
              <a:rPr lang="es-ES" sz="1100" dirty="0">
                <a:latin typeface="Times New Roman" pitchFamily="18" charset="0"/>
                <a:cs typeface="Times New Roman" pitchFamily="18" charset="0"/>
              </a:rPr>
              <a:t> (Recuerden las partes leer detenidamente el contrato antes de firmarlo)</a:t>
            </a:r>
          </a:p>
          <a:p>
            <a:pPr marL="0" lvl="0" indent="0" algn="just">
              <a:buClr>
                <a:srgbClr val="4F81BD"/>
              </a:buClr>
              <a:buSzPct val="100000"/>
              <a:buNone/>
            </a:pPr>
            <a:r>
              <a:rPr lang="es-ES" sz="1100" i="1" dirty="0">
                <a:latin typeface="Times New Roman" pitchFamily="18" charset="0"/>
                <a:cs typeface="Times New Roman" pitchFamily="18" charset="0"/>
              </a:rPr>
              <a:t>FIRMAS</a:t>
            </a:r>
          </a:p>
          <a:p>
            <a:endParaRPr lang="es-ES" dirty="0">
              <a:latin typeface="Times New Roman" pitchFamily="18" charset="0"/>
              <a:cs typeface="Times New Roman" pitchFamily="18" charset="0"/>
            </a:endParaRPr>
          </a:p>
        </p:txBody>
      </p:sp>
    </p:spTree>
    <p:extLst>
      <p:ext uri="{BB962C8B-B14F-4D97-AF65-F5344CB8AC3E}">
        <p14:creationId xmlns:p14="http://schemas.microsoft.com/office/powerpoint/2010/main" val="154132937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865</Words>
  <Application>Microsoft Macintosh PowerPoint</Application>
  <PresentationFormat>Presentación en pantalla (4:3)</PresentationFormat>
  <Paragraphs>90</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Presentación de PowerPoint</vt:lpstr>
      <vt:lpstr>Presentación de PowerPoint</vt:lpstr>
      <vt:lpstr>CONDICIONES GENERALES</vt:lpstr>
      <vt:lpstr>MENÚ COMUNIONES</vt:lpstr>
      <vt:lpstr>MENÚ COMUNIONES</vt:lpstr>
      <vt:lpstr>MENÚ COMUNIONES</vt:lpstr>
      <vt:lpstr>CONTRATO DE RESERVA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MUXIA  RESTAURANTE – CERVECERIA - MARISQUERIA</dc:title>
  <dc:creator>Oficina</dc:creator>
  <cp:lastModifiedBy>Fabio Gutierrez Lazaro</cp:lastModifiedBy>
  <cp:revision>16</cp:revision>
  <dcterms:created xsi:type="dcterms:W3CDTF">2018-01-25T10:36:02Z</dcterms:created>
  <dcterms:modified xsi:type="dcterms:W3CDTF">2018-01-30T07:06:16Z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1923123</vt:lpwstr>
  </property>
  <property fmtid="{D5CDD505-2E9C-101B-9397-08002B2CF9AE}" name="NXPowerLiteSettings" pid="3">
    <vt:lpwstr>C7000400038000</vt:lpwstr>
  </property>
  <property fmtid="{D5CDD505-2E9C-101B-9397-08002B2CF9AE}" name="NXPowerLiteVersion" pid="4">
    <vt:lpwstr>S8.2.2</vt:lpwstr>
  </property>
</Properties>
</file>